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320" r:id="rId7"/>
    <p:sldId id="340" r:id="rId8"/>
    <p:sldId id="342" r:id="rId9"/>
    <p:sldId id="343" r:id="rId10"/>
    <p:sldId id="318" r:id="rId11"/>
    <p:sldId id="347" r:id="rId12"/>
    <p:sldId id="261" r:id="rId13"/>
    <p:sldId id="348" r:id="rId14"/>
    <p:sldId id="344" r:id="rId15"/>
    <p:sldId id="300" r:id="rId16"/>
    <p:sldId id="311" r:id="rId17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BF4"/>
    <a:srgbClr val="7BB6F7"/>
    <a:srgbClr val="EA83A2"/>
    <a:srgbClr val="FFFFFF"/>
    <a:srgbClr val="A998F4"/>
    <a:srgbClr val="E8D2C5"/>
    <a:srgbClr val="CCCDCE"/>
    <a:srgbClr val="75C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D68658-90F5-4E96-A312-0707ACFDF42A}" v="1453" dt="2025-11-11T07:23:09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Vidutinis stili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969" autoAdjust="0"/>
  </p:normalViewPr>
  <p:slideViewPr>
    <p:cSldViewPr snapToGrid="0" snapToObjects="1">
      <p:cViewPr varScale="1">
        <p:scale>
          <a:sx n="69" d="100"/>
          <a:sy n="69" d="100"/>
        </p:scale>
        <p:origin x="54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Užimtųjų skaičius Neringos sav.</a:t>
            </a:r>
          </a:p>
          <a:p>
            <a: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lt-L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(tūkst.) </a:t>
            </a:r>
          </a:p>
          <a:p>
            <a: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lt-L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Valstybės duomenų agentūra</a:t>
            </a:r>
          </a:p>
        </c:rich>
      </c:tx>
      <c:layout>
        <c:manualLayout>
          <c:xMode val="edge"/>
          <c:yMode val="edge"/>
          <c:x val="0.20534178583289825"/>
          <c:y val="4.3111947073012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Užimtųjų skaičius Neringos sav. (tūkst) Valstybės duomenų agentūra</c:v>
                </c:pt>
              </c:strCache>
            </c:strRef>
          </c:tx>
          <c:spPr>
            <a:solidFill>
              <a:srgbClr val="E8D2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2020 m.</c:v>
                </c:pt>
                <c:pt idx="1">
                  <c:v>2021 m.</c:v>
                </c:pt>
                <c:pt idx="2">
                  <c:v>2023 m.</c:v>
                </c:pt>
                <c:pt idx="3">
                  <c:v>2024 m.</c:v>
                </c:pt>
                <c:pt idx="4">
                  <c:v>2024 m.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1.7</c:v>
                </c:pt>
                <c:pt idx="1">
                  <c:v>1.4</c:v>
                </c:pt>
                <c:pt idx="2" formatCode="0.0">
                  <c:v>2</c:v>
                </c:pt>
                <c:pt idx="3">
                  <c:v>1.5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23-455B-BE56-EBE92A57CB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9049584"/>
        <c:axId val="1539048624"/>
      </c:barChart>
      <c:catAx>
        <c:axId val="153904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539048624"/>
        <c:crosses val="autoZero"/>
        <c:auto val="1"/>
        <c:lblAlgn val="ctr"/>
        <c:lblOffset val="100"/>
        <c:noMultiLvlLbl val="0"/>
      </c:catAx>
      <c:valAx>
        <c:axId val="1539048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904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44450">
      <a:noFill/>
    </a:ln>
    <a:effectLst>
      <a:softEdge rad="0"/>
    </a:effectLst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Užimtųjų skaičius Lietuvos Respublikoje</a:t>
            </a:r>
          </a:p>
          <a:p>
            <a: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lt-L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(tūkst.) </a:t>
            </a:r>
          </a:p>
          <a:p>
            <a: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lt-L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Valstybės duomenų agentūra</a:t>
            </a:r>
          </a:p>
        </c:rich>
      </c:tx>
      <c:layout>
        <c:manualLayout>
          <c:xMode val="edge"/>
          <c:yMode val="edge"/>
          <c:x val="0.1088332431516153"/>
          <c:y val="4.6704609329097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Užimtųjų skaičius Lietuvos Respublikoje (tūkst) Valstybės duomenų agentūra</c:v>
                </c:pt>
              </c:strCache>
            </c:strRef>
          </c:tx>
          <c:spPr>
            <a:solidFill>
              <a:srgbClr val="EA83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2020 m.</c:v>
                </c:pt>
                <c:pt idx="1">
                  <c:v>2021 m.</c:v>
                </c:pt>
                <c:pt idx="2">
                  <c:v>2023 m.</c:v>
                </c:pt>
                <c:pt idx="3">
                  <c:v>2024 m.</c:v>
                </c:pt>
                <c:pt idx="4">
                  <c:v>2024 m.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1358.1</c:v>
                </c:pt>
                <c:pt idx="1">
                  <c:v>1368.6</c:v>
                </c:pt>
                <c:pt idx="2" formatCode="0.0">
                  <c:v>1420.8</c:v>
                </c:pt>
                <c:pt idx="3">
                  <c:v>1441.1</c:v>
                </c:pt>
                <c:pt idx="4">
                  <c:v>1463.7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E-4280-814E-51DE0B217E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9049584"/>
        <c:axId val="1539048624"/>
      </c:barChart>
      <c:catAx>
        <c:axId val="153904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539048624"/>
        <c:crosses val="autoZero"/>
        <c:auto val="1"/>
        <c:lblAlgn val="ctr"/>
        <c:lblOffset val="100"/>
        <c:noMultiLvlLbl val="0"/>
      </c:catAx>
      <c:valAx>
        <c:axId val="1539048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904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44450">
      <a:noFill/>
    </a:ln>
    <a:effectLst>
      <a:softEdge rad="0"/>
    </a:effectLst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1 seka</c:v>
                </c:pt>
              </c:strCache>
            </c:strRef>
          </c:tx>
          <c:spPr>
            <a:solidFill>
              <a:srgbClr val="E8D2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2022 m.</c:v>
                </c:pt>
                <c:pt idx="1">
                  <c:v>2023 m.</c:v>
                </c:pt>
                <c:pt idx="2">
                  <c:v>2024 m.</c:v>
                </c:pt>
                <c:pt idx="3">
                  <c:v>2025 m.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2777</c:v>
                </c:pt>
                <c:pt idx="1">
                  <c:v>2915</c:v>
                </c:pt>
                <c:pt idx="2">
                  <c:v>3072</c:v>
                </c:pt>
                <c:pt idx="3">
                  <c:v>3209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6-4203-BA60-79706C2AB3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8588991"/>
        <c:axId val="1768596191"/>
      </c:barChart>
      <c:catAx>
        <c:axId val="1768588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68596191"/>
        <c:crosses val="autoZero"/>
        <c:auto val="1"/>
        <c:lblAlgn val="ctr"/>
        <c:lblOffset val="100"/>
        <c:noMultiLvlLbl val="0"/>
      </c:catAx>
      <c:valAx>
        <c:axId val="17685961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68588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35769584316882E-2"/>
          <c:y val="0.11143313155304405"/>
          <c:w val="0.92277479803150952"/>
          <c:h val="0.607479885068922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998F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A83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9E-40C6-BA97-B85CCBFCC6A6}"/>
              </c:ext>
            </c:extLst>
          </c:dPt>
          <c:dPt>
            <c:idx val="3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E7-44BB-A4FD-17EF145ED512}"/>
              </c:ext>
            </c:extLst>
          </c:dPt>
          <c:dPt>
            <c:idx val="9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F9-4C5A-941A-89E8D5EE0D2F}"/>
              </c:ext>
            </c:extLst>
          </c:dPt>
          <c:dPt>
            <c:idx val="12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E7-44BB-A4FD-17EF145ED512}"/>
              </c:ext>
            </c:extLst>
          </c:dPt>
          <c:dPt>
            <c:idx val="14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BF9-4C5A-941A-89E8D5EE0D2F}"/>
              </c:ext>
            </c:extLst>
          </c:dPt>
          <c:dPt>
            <c:idx val="21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4E7-44BB-A4FD-17EF145ED512}"/>
              </c:ext>
            </c:extLst>
          </c:dPt>
          <c:dPt>
            <c:idx val="23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BF9-4C5A-941A-89E8D5EE0D2F}"/>
              </c:ext>
            </c:extLst>
          </c:dPt>
          <c:dPt>
            <c:idx val="24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4E7-44BB-A4FD-17EF145ED512}"/>
              </c:ext>
            </c:extLst>
          </c:dPt>
          <c:dPt>
            <c:idx val="25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E99-4CCB-BC92-8A0F0DD8DF90}"/>
              </c:ext>
            </c:extLst>
          </c:dPt>
          <c:dPt>
            <c:idx val="28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4E7-44BB-A4FD-17EF145ED512}"/>
              </c:ext>
            </c:extLst>
          </c:dPt>
          <c:dPt>
            <c:idx val="33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4E7-44BB-A4FD-17EF145ED512}"/>
              </c:ext>
            </c:extLst>
          </c:dPt>
          <c:dPt>
            <c:idx val="36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4E7-44BB-A4FD-17EF145ED512}"/>
              </c:ext>
            </c:extLst>
          </c:dPt>
          <c:dPt>
            <c:idx val="42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4E7-44BB-A4FD-17EF145ED512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9E-40C6-BA97-B85CCBFCC6A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E7-44BB-A4FD-17EF145ED512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F9-4C5A-941A-89E8D5EE0D2F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E7-44BB-A4FD-17EF145ED512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F9-4C5A-941A-89E8D5EE0D2F}"/>
                </c:ext>
              </c:extLst>
            </c:dLbl>
            <c:dLbl>
              <c:idx val="21"/>
              <c:layout>
                <c:manualLayout>
                  <c:x val="-1.0802468610748891E-3"/>
                  <c:y val="-5.0611119302762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E7-44BB-A4FD-17EF145ED512}"/>
                </c:ext>
              </c:extLst>
            </c:dLbl>
            <c:dLbl>
              <c:idx val="23"/>
              <c:layout>
                <c:manualLayout>
                  <c:x val="0"/>
                  <c:y val="-1.771389175596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BF9-4C5A-941A-89E8D5EE0D2F}"/>
                </c:ext>
              </c:extLst>
            </c:dLbl>
            <c:dLbl>
              <c:idx val="24"/>
              <c:layout>
                <c:manualLayout>
                  <c:x val="-7.9217188021770164E-17"/>
                  <c:y val="-8.3508346849557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E7-44BB-A4FD-17EF145ED512}"/>
                </c:ext>
              </c:extLst>
            </c:dLbl>
            <c:dLbl>
              <c:idx val="25"/>
              <c:layout>
                <c:manualLayout>
                  <c:x val="8.6419748885984797E-3"/>
                  <c:y val="-1.771389175596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E99-4CCB-BC92-8A0F0DD8DF90}"/>
                </c:ext>
              </c:extLst>
            </c:dLbl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4E7-44BB-A4FD-17EF145ED512}"/>
                </c:ext>
              </c:extLst>
            </c:dLbl>
            <c:dLbl>
              <c:idx val="3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4E7-44BB-A4FD-17EF145ED512}"/>
                </c:ext>
              </c:extLst>
            </c:dLbl>
            <c:dLbl>
              <c:idx val="3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4E7-44BB-A4FD-17EF145ED512}"/>
                </c:ext>
              </c:extLst>
            </c:dLbl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4E7-44BB-A4FD-17EF145ED5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43424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Lapas1!$A$2:$A$61</c:f>
              <c:strCache>
                <c:ptCount val="60"/>
                <c:pt idx="0">
                  <c:v>Neringos sav.</c:v>
                </c:pt>
                <c:pt idx="1">
                  <c:v>Birštono sav.</c:v>
                </c:pt>
                <c:pt idx="2">
                  <c:v>Šakių r. sav.</c:v>
                </c:pt>
                <c:pt idx="3">
                  <c:v>Skuodo r. sav.</c:v>
                </c:pt>
                <c:pt idx="4">
                  <c:v>Elektrėnų sav.</c:v>
                </c:pt>
                <c:pt idx="5">
                  <c:v>Šiaulių m.sav.</c:v>
                </c:pt>
                <c:pt idx="6">
                  <c:v>Joniškio r. sav.</c:v>
                </c:pt>
                <c:pt idx="7">
                  <c:v>Prienų r.sav.</c:v>
                </c:pt>
                <c:pt idx="8">
                  <c:v>Utenos r. sav.</c:v>
                </c:pt>
                <c:pt idx="9">
                  <c:v>Klaipėdos r. sav.</c:v>
                </c:pt>
                <c:pt idx="10">
                  <c:v>Druskininkų sav.</c:v>
                </c:pt>
                <c:pt idx="11">
                  <c:v>Pakruojo r. sav.</c:v>
                </c:pt>
                <c:pt idx="12">
                  <c:v>Šilalės r. sav.</c:v>
                </c:pt>
                <c:pt idx="13">
                  <c:v>Telšių r. sav.</c:v>
                </c:pt>
                <c:pt idx="14">
                  <c:v>Kretingos r. sav.</c:v>
                </c:pt>
                <c:pt idx="15">
                  <c:v>Kaišiadorių r. sav.</c:v>
                </c:pt>
                <c:pt idx="16">
                  <c:v>Alytaus r. sav.</c:v>
                </c:pt>
                <c:pt idx="17">
                  <c:v>Kėdainių r. sav.</c:v>
                </c:pt>
                <c:pt idx="18">
                  <c:v>Ukmergės r. sav.</c:v>
                </c:pt>
                <c:pt idx="19">
                  <c:v>Šiaulių r. sav.</c:v>
                </c:pt>
                <c:pt idx="20">
                  <c:v>Kauno r. sav.</c:v>
                </c:pt>
                <c:pt idx="21">
                  <c:v>Rietavo sav.</c:v>
                </c:pt>
                <c:pt idx="22">
                  <c:v>Molėtų r. sav.</c:v>
                </c:pt>
                <c:pt idx="23">
                  <c:v>Plungės r. sav.</c:v>
                </c:pt>
                <c:pt idx="24">
                  <c:v>Klaipėdos m. sav.</c:v>
                </c:pt>
                <c:pt idx="25">
                  <c:v>Šilutės r. sav.</c:v>
                </c:pt>
                <c:pt idx="26">
                  <c:v>Švenčionių r. sav.</c:v>
                </c:pt>
                <c:pt idx="27">
                  <c:v>Vilniaus m. sav.</c:v>
                </c:pt>
                <c:pt idx="28">
                  <c:v>Palangos m. sav.</c:v>
                </c:pt>
                <c:pt idx="29">
                  <c:v>Varėnos r. sav.</c:v>
                </c:pt>
                <c:pt idx="30">
                  <c:v>Alytaus m. sav.</c:v>
                </c:pt>
                <c:pt idx="31">
                  <c:v>Širvintų r. sav.</c:v>
                </c:pt>
                <c:pt idx="32">
                  <c:v>Marijampolės sav.</c:v>
                </c:pt>
                <c:pt idx="33">
                  <c:v>Tauragės r. sav.</c:v>
                </c:pt>
                <c:pt idx="34">
                  <c:v>Panevėžio r. sav.</c:v>
                </c:pt>
                <c:pt idx="35">
                  <c:v>Panevėžio m. sav.</c:v>
                </c:pt>
                <c:pt idx="36">
                  <c:v>Jurbarko r. sav.</c:v>
                </c:pt>
                <c:pt idx="37">
                  <c:v>Trakų r. sav.</c:v>
                </c:pt>
                <c:pt idx="38">
                  <c:v>Šalčininkų r. sav.</c:v>
                </c:pt>
                <c:pt idx="39">
                  <c:v>Mažeikių r. sav.</c:v>
                </c:pt>
                <c:pt idx="40">
                  <c:v>Lazdijų r. sav.</c:v>
                </c:pt>
                <c:pt idx="41">
                  <c:v>Kupiškio r. sav.</c:v>
                </c:pt>
                <c:pt idx="42">
                  <c:v>Pagėgių sav.</c:v>
                </c:pt>
                <c:pt idx="43">
                  <c:v>Kazlų Rūdos sav.</c:v>
                </c:pt>
                <c:pt idx="44">
                  <c:v>Vilkaviškio r. sav.</c:v>
                </c:pt>
                <c:pt idx="45">
                  <c:v>Vilniaus r. sav.</c:v>
                </c:pt>
                <c:pt idx="46">
                  <c:v>Kauno m. sav.</c:v>
                </c:pt>
                <c:pt idx="47">
                  <c:v>Pasvalio r. sav.</c:v>
                </c:pt>
                <c:pt idx="48">
                  <c:v>Radviliškio r. sav.</c:v>
                </c:pt>
                <c:pt idx="49">
                  <c:v>Rokiškio r. sav.</c:v>
                </c:pt>
                <c:pt idx="50">
                  <c:v>Biržų r. sav.</c:v>
                </c:pt>
                <c:pt idx="51">
                  <c:v>Akmenės r. sav.</c:v>
                </c:pt>
                <c:pt idx="52">
                  <c:v>Zarasų r. sav.</c:v>
                </c:pt>
                <c:pt idx="53">
                  <c:v>Kalvarijos sav.</c:v>
                </c:pt>
                <c:pt idx="54">
                  <c:v>Raseinių r. sav.</c:v>
                </c:pt>
                <c:pt idx="55">
                  <c:v>Kelmės r. sav.</c:v>
                </c:pt>
                <c:pt idx="56">
                  <c:v>Jonavos r. sav.</c:v>
                </c:pt>
                <c:pt idx="57">
                  <c:v>Anykščių r. sav.</c:v>
                </c:pt>
                <c:pt idx="58">
                  <c:v>Visagino m. sav.</c:v>
                </c:pt>
                <c:pt idx="59">
                  <c:v>Ignalinos r. sav.</c:v>
                </c:pt>
              </c:strCache>
            </c:strRef>
          </c:cat>
          <c:val>
            <c:numRef>
              <c:f>Lapas1!$B$2:$B$61</c:f>
              <c:numCache>
                <c:formatCode>General</c:formatCode>
                <c:ptCount val="60"/>
                <c:pt idx="0">
                  <c:v>3.2</c:v>
                </c:pt>
                <c:pt idx="1">
                  <c:v>4.5999999999999996</c:v>
                </c:pt>
                <c:pt idx="2" formatCode="0.0">
                  <c:v>6</c:v>
                </c:pt>
                <c:pt idx="3">
                  <c:v>6.2</c:v>
                </c:pt>
                <c:pt idx="4">
                  <c:v>6.2</c:v>
                </c:pt>
                <c:pt idx="5">
                  <c:v>6.2</c:v>
                </c:pt>
                <c:pt idx="6">
                  <c:v>6.3</c:v>
                </c:pt>
                <c:pt idx="7">
                  <c:v>6.6</c:v>
                </c:pt>
                <c:pt idx="8" formatCode="0.0">
                  <c:v>6.8</c:v>
                </c:pt>
                <c:pt idx="9">
                  <c:v>6.8</c:v>
                </c:pt>
                <c:pt idx="10">
                  <c:v>6.9</c:v>
                </c:pt>
                <c:pt idx="11">
                  <c:v>6.9</c:v>
                </c:pt>
                <c:pt idx="12">
                  <c:v>6.9</c:v>
                </c:pt>
                <c:pt idx="13" formatCode="0.0">
                  <c:v>7</c:v>
                </c:pt>
                <c:pt idx="14">
                  <c:v>7.2</c:v>
                </c:pt>
                <c:pt idx="15">
                  <c:v>7.2</c:v>
                </c:pt>
                <c:pt idx="16">
                  <c:v>7.4</c:v>
                </c:pt>
                <c:pt idx="17">
                  <c:v>7.4</c:v>
                </c:pt>
                <c:pt idx="18">
                  <c:v>7.4</c:v>
                </c:pt>
                <c:pt idx="19">
                  <c:v>7.5</c:v>
                </c:pt>
                <c:pt idx="20">
                  <c:v>7.7</c:v>
                </c:pt>
                <c:pt idx="21">
                  <c:v>7.8</c:v>
                </c:pt>
                <c:pt idx="22">
                  <c:v>7.8</c:v>
                </c:pt>
                <c:pt idx="23">
                  <c:v>7.9</c:v>
                </c:pt>
                <c:pt idx="24">
                  <c:v>7.9</c:v>
                </c:pt>
                <c:pt idx="25" formatCode="0.0">
                  <c:v>8</c:v>
                </c:pt>
                <c:pt idx="26" formatCode="0.0">
                  <c:v>8</c:v>
                </c:pt>
                <c:pt idx="27" formatCode="0.0">
                  <c:v>8</c:v>
                </c:pt>
                <c:pt idx="28">
                  <c:v>8.1</c:v>
                </c:pt>
                <c:pt idx="29">
                  <c:v>8.1</c:v>
                </c:pt>
                <c:pt idx="30">
                  <c:v>8.1</c:v>
                </c:pt>
                <c:pt idx="31">
                  <c:v>8.1999999999999993</c:v>
                </c:pt>
                <c:pt idx="32">
                  <c:v>8.1999999999999993</c:v>
                </c:pt>
                <c:pt idx="33">
                  <c:v>8.3000000000000007</c:v>
                </c:pt>
                <c:pt idx="34">
                  <c:v>8.3000000000000007</c:v>
                </c:pt>
                <c:pt idx="35">
                  <c:v>8.3000000000000007</c:v>
                </c:pt>
                <c:pt idx="36">
                  <c:v>8.3000000000000007</c:v>
                </c:pt>
                <c:pt idx="37">
                  <c:v>8.4</c:v>
                </c:pt>
                <c:pt idx="38">
                  <c:v>8.5</c:v>
                </c:pt>
                <c:pt idx="39">
                  <c:v>8.6</c:v>
                </c:pt>
                <c:pt idx="40" formatCode="0.0">
                  <c:v>8.6999999999999993</c:v>
                </c:pt>
                <c:pt idx="41">
                  <c:v>8.8000000000000007</c:v>
                </c:pt>
                <c:pt idx="42" formatCode="0.0">
                  <c:v>9</c:v>
                </c:pt>
                <c:pt idx="43" formatCode="0.0">
                  <c:v>9</c:v>
                </c:pt>
                <c:pt idx="44">
                  <c:v>9.1999999999999993</c:v>
                </c:pt>
                <c:pt idx="45">
                  <c:v>9.3000000000000007</c:v>
                </c:pt>
                <c:pt idx="46">
                  <c:v>9.4</c:v>
                </c:pt>
                <c:pt idx="47">
                  <c:v>9.9</c:v>
                </c:pt>
                <c:pt idx="48">
                  <c:v>9.9</c:v>
                </c:pt>
                <c:pt idx="49">
                  <c:v>9.9</c:v>
                </c:pt>
                <c:pt idx="50">
                  <c:v>9.9</c:v>
                </c:pt>
                <c:pt idx="51" formatCode="0.0">
                  <c:v>10</c:v>
                </c:pt>
                <c:pt idx="52" formatCode="0.0">
                  <c:v>10</c:v>
                </c:pt>
                <c:pt idx="53">
                  <c:v>10.199999999999999</c:v>
                </c:pt>
                <c:pt idx="54">
                  <c:v>10.3</c:v>
                </c:pt>
                <c:pt idx="55" formatCode="0.0">
                  <c:v>10.3</c:v>
                </c:pt>
                <c:pt idx="56">
                  <c:v>10.4</c:v>
                </c:pt>
                <c:pt idx="57">
                  <c:v>10.8</c:v>
                </c:pt>
                <c:pt idx="58">
                  <c:v>11.1</c:v>
                </c:pt>
                <c:pt idx="59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E-40C6-BA97-B85CCBFC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66607"/>
        <c:axId val="190224319"/>
      </c:barChart>
      <c:catAx>
        <c:axId val="6686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342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90224319"/>
        <c:crosses val="autoZero"/>
        <c:auto val="1"/>
        <c:lblAlgn val="ctr"/>
        <c:lblOffset val="100"/>
        <c:noMultiLvlLbl val="0"/>
      </c:catAx>
      <c:valAx>
        <c:axId val="190224319"/>
        <c:scaling>
          <c:orientation val="minMax"/>
          <c:max val="2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6866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rgbClr val="434244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/>
              <a:t>Neringos</a:t>
            </a:r>
            <a:r>
              <a:rPr lang="lt-LT" baseline="0" dirty="0"/>
              <a:t> sav.</a:t>
            </a:r>
            <a:endParaRPr lang="lt-LT" dirty="0"/>
          </a:p>
        </c:rich>
      </c:tx>
      <c:layout>
        <c:manualLayout>
          <c:xMode val="edge"/>
          <c:yMode val="edge"/>
          <c:x val="0.40442578262725765"/>
          <c:y val="1.6817824775480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Pasiūla</c:v>
                </c:pt>
              </c:strCache>
            </c:strRef>
          </c:tx>
          <c:spPr>
            <a:solidFill>
              <a:srgbClr val="A998F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Lapas1!$A$2:$A$4</c:f>
              <c:strCache>
                <c:ptCount val="3"/>
                <c:pt idx="0">
                  <c:v>Specialistai ir įstaigų tarnautojai</c:v>
                </c:pt>
                <c:pt idx="1">
                  <c:v>Kvalifikuoti darbininkai, operatoriai, paslaugų darbuotojai</c:v>
                </c:pt>
                <c:pt idx="2">
                  <c:v>Nekvalifikuoti darbininkai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47</c:v>
                </c:pt>
                <c:pt idx="1">
                  <c:v>56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E6-4225-8BF7-7CA7475738DC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Paklausa</c:v>
                </c:pt>
              </c:strCache>
            </c:strRef>
          </c:tx>
          <c:spPr>
            <a:solidFill>
              <a:srgbClr val="7BB6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Lapas1!$A$2:$A$4</c:f>
              <c:strCache>
                <c:ptCount val="3"/>
                <c:pt idx="0">
                  <c:v>Specialistai ir įstaigų tarnautojai</c:v>
                </c:pt>
                <c:pt idx="1">
                  <c:v>Kvalifikuoti darbininkai, operatoriai, paslaugų darbuotojai</c:v>
                </c:pt>
                <c:pt idx="2">
                  <c:v>Nekvalifikuoti darbininkai</c:v>
                </c:pt>
              </c:strCache>
            </c:strRef>
          </c:cat>
          <c:val>
            <c:numRef>
              <c:f>Lapas1!$C$2:$C$4</c:f>
              <c:numCache>
                <c:formatCode>General</c:formatCode>
                <c:ptCount val="3"/>
                <c:pt idx="0">
                  <c:v>35</c:v>
                </c:pt>
                <c:pt idx="1">
                  <c:v>60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E6-4225-8BF7-7CA7475738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0962176"/>
        <c:axId val="1320963136"/>
      </c:barChart>
      <c:catAx>
        <c:axId val="132096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320963136"/>
        <c:crosses val="autoZero"/>
        <c:auto val="1"/>
        <c:lblAlgn val="ctr"/>
        <c:lblOffset val="100"/>
        <c:noMultiLvlLbl val="0"/>
      </c:catAx>
      <c:valAx>
        <c:axId val="1320963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2096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/>
              <a:t>Neringos</a:t>
            </a:r>
            <a:r>
              <a:rPr lang="lt-LT" baseline="0" dirty="0"/>
              <a:t> sav.</a:t>
            </a:r>
            <a:endParaRPr lang="lt-LT" dirty="0"/>
          </a:p>
        </c:rich>
      </c:tx>
      <c:layout>
        <c:manualLayout>
          <c:xMode val="edge"/>
          <c:yMode val="edge"/>
          <c:x val="0.40442578262725765"/>
          <c:y val="1.6817824775480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Pasiūla</c:v>
                </c:pt>
              </c:strCache>
            </c:strRef>
          </c:tx>
          <c:spPr>
            <a:solidFill>
              <a:srgbClr val="A998F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Lapas1!$A$2:$A$4</c:f>
              <c:strCache>
                <c:ptCount val="3"/>
                <c:pt idx="0">
                  <c:v>Specialistai ir įstaigų tarnautojai</c:v>
                </c:pt>
                <c:pt idx="1">
                  <c:v>Kvalifikuoti darbininkai, operatoriai, paslaugų darbuotojai</c:v>
                </c:pt>
                <c:pt idx="2">
                  <c:v>Nekvalifikuoti darbininkai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23</c:v>
                </c:pt>
                <c:pt idx="1">
                  <c:v>36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E6-4225-8BF7-7CA7475738DC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Paklausa</c:v>
                </c:pt>
              </c:strCache>
            </c:strRef>
          </c:tx>
          <c:spPr>
            <a:solidFill>
              <a:srgbClr val="7BB6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Lapas1!$A$2:$A$4</c:f>
              <c:strCache>
                <c:ptCount val="3"/>
                <c:pt idx="0">
                  <c:v>Specialistai ir įstaigų tarnautojai</c:v>
                </c:pt>
                <c:pt idx="1">
                  <c:v>Kvalifikuoti darbininkai, operatoriai, paslaugų darbuotojai</c:v>
                </c:pt>
                <c:pt idx="2">
                  <c:v>Nekvalifikuoti darbininkai</c:v>
                </c:pt>
              </c:strCache>
            </c:strRef>
          </c:cat>
          <c:val>
            <c:numRef>
              <c:f>Lapas1!$C$2:$C$4</c:f>
              <c:numCache>
                <c:formatCode>General</c:formatCode>
                <c:ptCount val="3"/>
                <c:pt idx="0">
                  <c:v>39</c:v>
                </c:pt>
                <c:pt idx="1">
                  <c:v>83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E6-4225-8BF7-7CA7475738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0962176"/>
        <c:axId val="1320963136"/>
      </c:barChart>
      <c:catAx>
        <c:axId val="132096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320963136"/>
        <c:crosses val="autoZero"/>
        <c:auto val="1"/>
        <c:lblAlgn val="ctr"/>
        <c:lblOffset val="100"/>
        <c:noMultiLvlLbl val="0"/>
      </c:catAx>
      <c:valAx>
        <c:axId val="1320963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2096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 seka</c:v>
                </c:pt>
              </c:strCache>
            </c:strRef>
          </c:tx>
          <c:spPr>
            <a:solidFill>
              <a:srgbClr val="A998F4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7BB6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303-4078-A372-7A5ADC78B9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Lapas1!$A$2:$A$14</c:f>
              <c:strCache>
                <c:ptCount val="13"/>
                <c:pt idx="0">
                  <c:v>Klaipėdos miesto sav.</c:v>
                </c:pt>
                <c:pt idx="1">
                  <c:v>Klaipėdos rajono sav.</c:v>
                </c:pt>
                <c:pt idx="2">
                  <c:v>Plungės rajono sav.</c:v>
                </c:pt>
                <c:pt idx="3">
                  <c:v>Jurbarko rajono sav.</c:v>
                </c:pt>
                <c:pt idx="4">
                  <c:v>Pagėgių sav.</c:v>
                </c:pt>
                <c:pt idx="5">
                  <c:v>Palangos miesto sav.</c:v>
                </c:pt>
                <c:pt idx="6">
                  <c:v>Neringos sav.</c:v>
                </c:pt>
                <c:pt idx="7">
                  <c:v>Tauragės rajono sav.</c:v>
                </c:pt>
                <c:pt idx="8">
                  <c:v>Šilalės rajono sav.</c:v>
                </c:pt>
                <c:pt idx="9">
                  <c:v>Rietavo sav.</c:v>
                </c:pt>
                <c:pt idx="10">
                  <c:v>Skuodo rajono sav.</c:v>
                </c:pt>
                <c:pt idx="11">
                  <c:v>Šilutės rajono sav.</c:v>
                </c:pt>
                <c:pt idx="12">
                  <c:v>Kretingos rajono sav.</c:v>
                </c:pt>
              </c:strCache>
            </c:strRef>
          </c:cat>
          <c:val>
            <c:numRef>
              <c:f>Lapas1!$B$2:$B$14</c:f>
              <c:numCache>
                <c:formatCode>General</c:formatCode>
                <c:ptCount val="13"/>
                <c:pt idx="0">
                  <c:v>1633</c:v>
                </c:pt>
                <c:pt idx="1">
                  <c:v>1538</c:v>
                </c:pt>
                <c:pt idx="2">
                  <c:v>1513</c:v>
                </c:pt>
                <c:pt idx="3">
                  <c:v>1486</c:v>
                </c:pt>
                <c:pt idx="4">
                  <c:v>1473</c:v>
                </c:pt>
                <c:pt idx="5">
                  <c:v>1458</c:v>
                </c:pt>
                <c:pt idx="6">
                  <c:v>1447</c:v>
                </c:pt>
                <c:pt idx="7">
                  <c:v>1430</c:v>
                </c:pt>
                <c:pt idx="8">
                  <c:v>1419</c:v>
                </c:pt>
                <c:pt idx="9">
                  <c:v>1418</c:v>
                </c:pt>
                <c:pt idx="10">
                  <c:v>1405</c:v>
                </c:pt>
                <c:pt idx="11">
                  <c:v>1389</c:v>
                </c:pt>
                <c:pt idx="12">
                  <c:v>1356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2-40D7-8D69-8A21A86EFBA8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3 seka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Lapas1!$A$2:$A$14</c:f>
              <c:strCache>
                <c:ptCount val="13"/>
                <c:pt idx="0">
                  <c:v>Klaipėdos miesto sav.</c:v>
                </c:pt>
                <c:pt idx="1">
                  <c:v>Klaipėdos rajono sav.</c:v>
                </c:pt>
                <c:pt idx="2">
                  <c:v>Plungės rajono sav.</c:v>
                </c:pt>
                <c:pt idx="3">
                  <c:v>Jurbarko rajono sav.</c:v>
                </c:pt>
                <c:pt idx="4">
                  <c:v>Pagėgių sav.</c:v>
                </c:pt>
                <c:pt idx="5">
                  <c:v>Palangos miesto sav.</c:v>
                </c:pt>
                <c:pt idx="6">
                  <c:v>Neringos sav.</c:v>
                </c:pt>
                <c:pt idx="7">
                  <c:v>Tauragės rajono sav.</c:v>
                </c:pt>
                <c:pt idx="8">
                  <c:v>Šilalės rajono sav.</c:v>
                </c:pt>
                <c:pt idx="9">
                  <c:v>Rietavo sav.</c:v>
                </c:pt>
                <c:pt idx="10">
                  <c:v>Skuodo rajono sav.</c:v>
                </c:pt>
                <c:pt idx="11">
                  <c:v>Šilutės rajono sav.</c:v>
                </c:pt>
                <c:pt idx="12">
                  <c:v>Kretingos rajono sav.</c:v>
                </c:pt>
              </c:strCache>
            </c:strRef>
          </c:cat>
          <c:val>
            <c:numRef>
              <c:f>Lapas1!$C$2:$C$14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0-ACBE-4A17-BD62-9569D6EF1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6771295"/>
        <c:axId val="1939408927"/>
      </c:barChart>
      <c:catAx>
        <c:axId val="1756771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939408927"/>
        <c:crosses val="autoZero"/>
        <c:auto val="1"/>
        <c:lblAlgn val="ctr"/>
        <c:lblOffset val="100"/>
        <c:noMultiLvlLbl val="0"/>
      </c:catAx>
      <c:valAx>
        <c:axId val="19394089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6771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A5F02-C588-FC41-8886-523527E612C6}" type="datetimeFigureOut">
              <a:rPr lang="en-LT" smtClean="0"/>
              <a:t>11/12/2025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DA1DA-CD02-0047-AF94-E0C50D05DA5C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4928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4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7693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39AA0-5DBC-6C3F-FFA5-57070970A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3D0CBCC7-48D2-D048-024A-7526ADAF5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7A559774-3EAB-D61A-8E47-E36226A63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0C142776-A102-575B-B8DE-7CBC89B72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5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0931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52C05-5C1A-1534-6854-9524F8A8D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4606B6BA-8B1A-CEBD-505E-121DC4CDF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4A21A298-4A1F-814F-42AD-524540294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4236494E-8A67-F7DC-C374-756A14D0F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6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3690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58DF7-F2D6-CDD5-54B5-C306D4599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F0605-D06A-9C18-A23F-2885A88D2D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AE2D06-E6E6-005A-39F4-E61ABD2F6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E4271-87A4-F266-97F8-D9C340A6F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7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60617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B1630-C0AA-6D54-F528-3A58A87A8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AFF650B8-428B-81CD-B4BC-12D158C2A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E1FA31CA-FF31-4F02-D0E5-4D8214586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C3DED72C-98E4-FF61-59C6-F31057CD3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8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56379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E9B03-3826-B805-4E26-0BDA93D63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F40AC-DB2E-E55E-9865-8DACF5E0B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F55DED-3DD8-D661-D8B8-FAB948385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132DD-94F4-25BB-5396-AE5789103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10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00866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C765B-DA26-7A11-16C8-CB974E9D2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B6F2F3-1218-7692-575E-A163708E67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CD330E-D911-2629-4248-5F1451112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B1C5B-7B19-D3F1-325E-434667BBA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11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98337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F8F83-DD87-4B2A-865C-E7017BB6F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B51C9B-F8B6-135D-EBE2-681B290B5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F3E652-CCEA-46CF-F8DF-92C237EC5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04699-2E50-FEE5-B549-F5AB2553B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12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2264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8FAA3-B38B-C221-4004-89BD10FE6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98A96D-7411-6132-9D38-76B9BCA825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49A123-F70D-DEFC-E930-68B7EB466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C4A77-9CC0-74E9-8417-42C12D09F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13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9758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8AED-8FF2-AA44-B0F3-B4A7FEC8C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3682D-E669-6B4D-8CBC-03F2DAF4D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80B0E-6A51-6D4A-9A06-CD43B457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11/12/2025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43158-A675-E047-A27B-6F3704FC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FF58-9B9E-114A-AF59-16558CEC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04802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5DD12-B563-BE42-A06D-6F4D7E49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07102-6EB3-B44A-8332-6E3F5546F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F03D-513A-5143-A7B5-1D33C5EF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11/12/2025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D9A4E-066F-714B-843E-FA01C433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D0283-99D2-6346-8207-A53635FF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02973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FE66AC-4555-5549-9410-C9C15121C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2B8C93-003E-7644-ACDC-48C8AE2BC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7448B-8A6B-6A47-AD19-1DEBEC44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11/12/2025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F4D20-C1F5-1044-B20D-40C9750B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82E98-1EB7-D541-B828-519D835A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9298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9E43A-AF6E-5546-B5D4-A3094044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6EA95-0EE6-8B43-BE71-81EF96A13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09402-9C91-AB42-9D69-86200B75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11/12/2025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A139A-7791-6E48-83E5-E04029F0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D4CFE-6D72-CC41-93D6-1437A94E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09955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B7845-29C7-1343-BD2E-63DB0391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DF02-4B0C-EB46-AE1A-1069BDCD3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87574-CBCC-7240-AD10-02B1CBA2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11/12/2025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33F8D-661C-414E-B37E-301B05A7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C91CA-9752-484F-B9F2-95E1AB8F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5047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0563-526E-9649-941D-717B1C91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7E8E5-2699-544E-8025-BA1246CC2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C7830-A847-9D46-ADC7-EDABACCA5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A0EA3-8F06-C642-B38B-53D8322E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11/12/2025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058EB-AD9E-2A45-892B-933AF266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B0C0A-39D6-644C-893E-04CA1B34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8680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87EA-EDF8-F944-924B-2F0F4D8A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A38A6-F40D-7548-B7A8-E9F545CE9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B45B2-0BF9-BE47-9010-144F0125B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D29A8-6466-C34A-8D7B-9EA6153F2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3ADCC-6653-B147-9AE8-BB6186DF8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4FD904-0A3A-4C44-B324-EDA6D1AE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11/12/2025</a:t>
            </a:fld>
            <a:endParaRPr lang="en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B705C-9391-B74F-A96E-90C50E08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627BC-1DB7-214D-921F-89761906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7577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DA1B-0C1C-114A-9C54-D75F3100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B3D87-17A2-184F-8E74-9A01041B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11/12/2025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BAED5-7F2C-2543-B70A-ECF4640C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051A6-F510-5F4E-8549-BA33FF063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09635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C2141-6A95-0443-95F4-2372FA13F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11/12/2025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43FD5-03F0-BB49-BE59-B613FC61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D73E0-77FE-724B-9897-3BE5726B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94747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B61E1-EB2B-2E4C-A3B7-09D8BD22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C3AAE-0262-954F-9742-7735DBB8D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34FFE-93FE-0841-86D6-4ECEC833A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DF82A-0607-1247-93BD-15710C1D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11/12/2025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49ED3-ADEA-7240-9118-ECDE51A2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841C6-0530-3E42-BADB-1025BD62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6107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FDAF-0521-8E41-B870-D439FCB8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A1235-744D-3B44-A9AA-A54233889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4630D-666B-E048-BAFD-0F526020F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127E3-81E4-D642-B053-4A215A21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11/12/2025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2A43D-C76B-2845-A2E5-22F93127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E307D-8C15-F246-9A8A-0C2EF5FD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7497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7C1F4">
                <a:alpha val="34000"/>
              </a:srgbClr>
            </a:gs>
            <a:gs pos="37000">
              <a:srgbClr val="EFBFD9">
                <a:alpha val="60000"/>
              </a:srgbClr>
            </a:gs>
            <a:gs pos="63000">
              <a:srgbClr val="B2DBF4">
                <a:alpha val="26000"/>
              </a:srgbClr>
            </a:gs>
            <a:gs pos="100000">
              <a:schemeClr val="accent1">
                <a:lumMod val="30000"/>
                <a:lumOff val="70000"/>
                <a:alpha val="72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7A5DEA-3409-6B45-8707-47FBCF56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C6E37-4153-EA4D-9835-A07154BBF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B12B1-E671-D842-A507-6325C8597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FE2B9-9D01-D540-87EB-3E0007319A7A}" type="datetimeFigureOut">
              <a:rPr lang="en-LT" smtClean="0"/>
              <a:t>11/12/2025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44CF6-CC2B-3244-B0BD-6A23EC391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9CB00-9285-1D44-ACC7-AF742751F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32060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9.emf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9.emf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zt.l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3440B4-0AA4-1847-9CF4-1BE65B391002}"/>
              </a:ext>
            </a:extLst>
          </p:cNvPr>
          <p:cNvSpPr txBox="1"/>
          <p:nvPr/>
        </p:nvSpPr>
        <p:spPr>
          <a:xfrm>
            <a:off x="2356260" y="1542857"/>
            <a:ext cx="74794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lt-LT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Darbo rinkos situacija </a:t>
            </a:r>
          </a:p>
          <a:p>
            <a:pPr algn="ctr" rtl="0" fontAlgn="base"/>
            <a:r>
              <a:rPr lang="lt-LT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Neringos savivaldybėje</a:t>
            </a:r>
            <a:endParaRPr lang="en-GB" sz="440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38121A-BDF1-604D-96C2-27E9630E436F}"/>
              </a:ext>
            </a:extLst>
          </p:cNvPr>
          <p:cNvSpPr txBox="1"/>
          <p:nvPr/>
        </p:nvSpPr>
        <p:spPr>
          <a:xfrm>
            <a:off x="8677482" y="337759"/>
            <a:ext cx="3927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lapkričio 13 d.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07D09-113D-A740-9EEC-624FABD039E4}"/>
              </a:ext>
            </a:extLst>
          </p:cNvPr>
          <p:cNvSpPr txBox="1"/>
          <p:nvPr/>
        </p:nvSpPr>
        <p:spPr>
          <a:xfrm>
            <a:off x="488515" y="6250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T" dirty="0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A57455F8-7A6F-C54A-A663-31C0DB2E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157" y="2989407"/>
            <a:ext cx="3795682" cy="2091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9D9A26-DA37-E5BE-4C62-C68386EB7256}"/>
              </a:ext>
            </a:extLst>
          </p:cNvPr>
          <p:cNvSpPr txBox="1"/>
          <p:nvPr/>
        </p:nvSpPr>
        <p:spPr>
          <a:xfrm>
            <a:off x="3008027" y="5773434"/>
            <a:ext cx="61759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Jurgita Petraitienė</a:t>
            </a:r>
          </a:p>
          <a:p>
            <a:pPr algn="ctr"/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Klaipėdos KAD direktorė</a:t>
            </a:r>
          </a:p>
        </p:txBody>
      </p:sp>
    </p:spTree>
    <p:extLst>
      <p:ext uri="{BB962C8B-B14F-4D97-AF65-F5344CB8AC3E}">
        <p14:creationId xmlns:p14="http://schemas.microsoft.com/office/powerpoint/2010/main" val="15471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F8FAF-0A92-309B-AAE6-94A8D19C3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BC8A9E-7901-5071-7C5E-58CEF8A27EF2}"/>
              </a:ext>
            </a:extLst>
          </p:cNvPr>
          <p:cNvSpPr/>
          <p:nvPr/>
        </p:nvSpPr>
        <p:spPr>
          <a:xfrm>
            <a:off x="0" y="0"/>
            <a:ext cx="12191505" cy="6894213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53726A-660C-4536-ED71-C7982E9E80D4}"/>
              </a:ext>
            </a:extLst>
          </p:cNvPr>
          <p:cNvGrpSpPr/>
          <p:nvPr/>
        </p:nvGrpSpPr>
        <p:grpSpPr>
          <a:xfrm>
            <a:off x="-12370" y="816146"/>
            <a:ext cx="12216245" cy="6476387"/>
            <a:chOff x="-12370" y="816146"/>
            <a:chExt cx="12216245" cy="64763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E696E53-D73A-D3B8-D693-E35496C1BE8F}"/>
                </a:ext>
              </a:extLst>
            </p:cNvPr>
            <p:cNvGrpSpPr/>
            <p:nvPr/>
          </p:nvGrpSpPr>
          <p:grpSpPr>
            <a:xfrm>
              <a:off x="36" y="816146"/>
              <a:ext cx="12203839" cy="6476387"/>
              <a:chOff x="36" y="816146"/>
              <a:chExt cx="12203839" cy="647638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17C8B0F-BFE3-02C1-9212-5D08852F68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79" t="-9072" r="43752" b="9072"/>
              <a:stretch/>
            </p:blipFill>
            <p:spPr>
              <a:xfrm>
                <a:off x="10307782" y="816146"/>
                <a:ext cx="1896093" cy="349379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4891AB1-9417-25C5-CA56-3D30452960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-52845" t="39401" r="50000" b="-28902"/>
              <a:stretch/>
            </p:blipFill>
            <p:spPr>
              <a:xfrm rot="10800000">
                <a:off x="36" y="5641413"/>
                <a:ext cx="2230546" cy="12528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A1D7097-1F0B-0717-F614-6D129AF44D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2961"/>
              <a:stretch/>
            </p:blipFill>
            <p:spPr>
              <a:xfrm rot="10800000">
                <a:off x="10675748" y="4562015"/>
                <a:ext cx="1515588" cy="2730518"/>
              </a:xfrm>
              <a:prstGeom prst="rect">
                <a:avLst/>
              </a:prstGeom>
            </p:spPr>
          </p:pic>
        </p:grpSp>
        <p:pic>
          <p:nvPicPr>
            <p:cNvPr id="9" name="Picture 8" descr="A person holding a microphone&#10;&#10;Description automatically generated">
              <a:extLst>
                <a:ext uri="{FF2B5EF4-FFF2-40B4-BE49-F238E27FC236}">
                  <a16:creationId xmlns:a16="http://schemas.microsoft.com/office/drawing/2014/main" id="{D5BFA40C-5076-FA6B-DC95-645989DE0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1524"/>
            <a:stretch/>
          </p:blipFill>
          <p:spPr>
            <a:xfrm>
              <a:off x="-12370" y="1029501"/>
              <a:ext cx="1707101" cy="104868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11BFD8D-A128-AB58-23F4-5C6CC06C1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A7D3BE-2BF7-487F-EE1E-3E047A6749CD}"/>
              </a:ext>
            </a:extLst>
          </p:cNvPr>
          <p:cNvSpPr txBox="1"/>
          <p:nvPr/>
        </p:nvSpPr>
        <p:spPr>
          <a:xfrm>
            <a:off x="2025197" y="486401"/>
            <a:ext cx="81411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Darbuotojų paklausos ir pasiūlos suderinamumas </a:t>
            </a:r>
            <a:r>
              <a:rPr lang="lt-LT" sz="4000" dirty="0">
                <a:solidFill>
                  <a:srgbClr val="A998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m.</a:t>
            </a:r>
            <a:endParaRPr lang="en-L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7FAD7C29-AA39-7441-1938-9E37ACC71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721241"/>
              </p:ext>
            </p:extLst>
          </p:nvPr>
        </p:nvGraphicFramePr>
        <p:xfrm>
          <a:off x="2504158" y="2069657"/>
          <a:ext cx="6994198" cy="453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0158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6DDD0-2A61-379E-CC31-9D78E727D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8A505F-BFEE-EAFA-A290-7213E4C0D2A9}"/>
              </a:ext>
            </a:extLst>
          </p:cNvPr>
          <p:cNvSpPr/>
          <p:nvPr/>
        </p:nvSpPr>
        <p:spPr>
          <a:xfrm>
            <a:off x="0" y="0"/>
            <a:ext cx="12191505" cy="6894213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80F63A-3AA8-77ED-8741-B4C899D3BC21}"/>
              </a:ext>
            </a:extLst>
          </p:cNvPr>
          <p:cNvGrpSpPr/>
          <p:nvPr/>
        </p:nvGrpSpPr>
        <p:grpSpPr>
          <a:xfrm>
            <a:off x="-12370" y="816146"/>
            <a:ext cx="12216245" cy="6476387"/>
            <a:chOff x="-12370" y="816146"/>
            <a:chExt cx="12216245" cy="64763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3427021-9658-4BDE-E089-EAF0D3748F62}"/>
                </a:ext>
              </a:extLst>
            </p:cNvPr>
            <p:cNvGrpSpPr/>
            <p:nvPr/>
          </p:nvGrpSpPr>
          <p:grpSpPr>
            <a:xfrm>
              <a:off x="36" y="816146"/>
              <a:ext cx="12203839" cy="6476387"/>
              <a:chOff x="36" y="816146"/>
              <a:chExt cx="12203839" cy="647638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C1B48DF-D95F-1B8C-C0C9-344BBA581F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79" t="-9072" r="43752" b="9072"/>
              <a:stretch/>
            </p:blipFill>
            <p:spPr>
              <a:xfrm>
                <a:off x="10307782" y="816146"/>
                <a:ext cx="1896093" cy="349379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9BC2C94-5FA0-CE20-8060-CC962DC0C8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-52845" t="39401" r="50000" b="-28902"/>
              <a:stretch/>
            </p:blipFill>
            <p:spPr>
              <a:xfrm rot="10800000">
                <a:off x="36" y="5641413"/>
                <a:ext cx="2230546" cy="12528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C249B1F-A8A2-1777-975E-AA6605E04A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2961"/>
              <a:stretch/>
            </p:blipFill>
            <p:spPr>
              <a:xfrm rot="10800000">
                <a:off x="10675748" y="4562015"/>
                <a:ext cx="1515588" cy="2730518"/>
              </a:xfrm>
              <a:prstGeom prst="rect">
                <a:avLst/>
              </a:prstGeom>
            </p:spPr>
          </p:pic>
        </p:grpSp>
        <p:pic>
          <p:nvPicPr>
            <p:cNvPr id="9" name="Picture 8" descr="A person holding a microphone&#10;&#10;Description automatically generated">
              <a:extLst>
                <a:ext uri="{FF2B5EF4-FFF2-40B4-BE49-F238E27FC236}">
                  <a16:creationId xmlns:a16="http://schemas.microsoft.com/office/drawing/2014/main" id="{98D5F093-627C-D862-C99B-FEC7CC0024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1524"/>
            <a:stretch/>
          </p:blipFill>
          <p:spPr>
            <a:xfrm>
              <a:off x="-12370" y="1029501"/>
              <a:ext cx="1707101" cy="104868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7B61C82-027A-BC38-F832-8653820163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8B83C7-91F9-97D5-CFD1-B360E69FC883}"/>
              </a:ext>
            </a:extLst>
          </p:cNvPr>
          <p:cNvSpPr txBox="1"/>
          <p:nvPr/>
        </p:nvSpPr>
        <p:spPr>
          <a:xfrm>
            <a:off x="2025197" y="486401"/>
            <a:ext cx="81411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Darbuotojų paklausos ir pasiūlos suderinamumas </a:t>
            </a:r>
            <a:r>
              <a:rPr lang="lt-LT" sz="4000" dirty="0">
                <a:solidFill>
                  <a:srgbClr val="A998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I-III </a:t>
            </a:r>
            <a:r>
              <a:rPr lang="lt-LT" sz="4000" dirty="0" err="1">
                <a:solidFill>
                  <a:srgbClr val="A998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ketv</a:t>
            </a:r>
            <a:r>
              <a:rPr lang="lt-LT" sz="4000" dirty="0">
                <a:solidFill>
                  <a:srgbClr val="A998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L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AD775A7F-D0D0-30A3-60C7-90CE7E5DB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989317"/>
              </p:ext>
            </p:extLst>
          </p:nvPr>
        </p:nvGraphicFramePr>
        <p:xfrm>
          <a:off x="2504158" y="2069657"/>
          <a:ext cx="6994198" cy="453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9092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D9C2F-C1C7-4CB5-2FD5-4274D5AB6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FA14E9-38BD-8F59-E5D9-AECCDB267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5A409E-EB15-8051-58C2-94180150E549}"/>
              </a:ext>
            </a:extLst>
          </p:cNvPr>
          <p:cNvSpPr txBox="1"/>
          <p:nvPr/>
        </p:nvSpPr>
        <p:spPr>
          <a:xfrm>
            <a:off x="1694731" y="492864"/>
            <a:ext cx="94536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3000" dirty="0">
                <a:latin typeface="Arial" panose="020B0604020202020204" pitchFamily="34" charset="0"/>
                <a:cs typeface="Arial" panose="020B0604020202020204" pitchFamily="34" charset="0"/>
              </a:rPr>
              <a:t>Užimtumo tarnybos informacinėje sistemoje</a:t>
            </a:r>
          </a:p>
          <a:p>
            <a:pPr algn="ctr"/>
            <a:r>
              <a:rPr lang="lt-LT" sz="3000" dirty="0">
                <a:latin typeface="Arial" panose="020B0604020202020204" pitchFamily="34" charset="0"/>
                <a:cs typeface="Arial" panose="020B0604020202020204" pitchFamily="34" charset="0"/>
              </a:rPr>
              <a:t>2025 m. I-III </a:t>
            </a:r>
            <a:r>
              <a:rPr lang="lt-LT" sz="3000" dirty="0" err="1">
                <a:latin typeface="Arial" panose="020B0604020202020204" pitchFamily="34" charset="0"/>
                <a:cs typeface="Arial" panose="020B0604020202020204" pitchFamily="34" charset="0"/>
              </a:rPr>
              <a:t>ketv</a:t>
            </a:r>
            <a:r>
              <a:rPr lang="lt-LT" sz="3000" dirty="0">
                <a:latin typeface="Arial" panose="020B0604020202020204" pitchFamily="34" charset="0"/>
                <a:cs typeface="Arial" panose="020B0604020202020204" pitchFamily="34" charset="0"/>
              </a:rPr>
              <a:t>. registruotų laisvų darbo vietų vidutinis bruto atlygis (Eur.)</a:t>
            </a:r>
            <a:endParaRPr lang="en-LT" sz="3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1C6EF8-3616-5C94-6A96-ED84656CFB1B}"/>
              </a:ext>
            </a:extLst>
          </p:cNvPr>
          <p:cNvGrpSpPr/>
          <p:nvPr/>
        </p:nvGrpSpPr>
        <p:grpSpPr>
          <a:xfrm>
            <a:off x="-12370" y="1029501"/>
            <a:ext cx="2242952" cy="5864712"/>
            <a:chOff x="-12370" y="1029501"/>
            <a:chExt cx="2242952" cy="586471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D304A4-2605-88BD-9812-B72AB7F4E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52845" t="39401" r="50000" b="-28902"/>
            <a:stretch/>
          </p:blipFill>
          <p:spPr>
            <a:xfrm rot="10800000">
              <a:off x="36" y="5641413"/>
              <a:ext cx="2230546" cy="1252800"/>
            </a:xfrm>
            <a:prstGeom prst="rect">
              <a:avLst/>
            </a:prstGeom>
          </p:spPr>
        </p:pic>
        <p:pic>
          <p:nvPicPr>
            <p:cNvPr id="15" name="Picture 14" descr="A person holding a microphone&#10;&#10;Description automatically generated">
              <a:extLst>
                <a:ext uri="{FF2B5EF4-FFF2-40B4-BE49-F238E27FC236}">
                  <a16:creationId xmlns:a16="http://schemas.microsoft.com/office/drawing/2014/main" id="{28D92524-5BCF-EC11-5B70-4290DEBFF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1524"/>
            <a:stretch/>
          </p:blipFill>
          <p:spPr>
            <a:xfrm>
              <a:off x="-12370" y="1029501"/>
              <a:ext cx="1707101" cy="1048681"/>
            </a:xfrm>
            <a:prstGeom prst="rect">
              <a:avLst/>
            </a:prstGeom>
          </p:spPr>
        </p:pic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C93588C-0EF7-5028-32DB-B9814EEE1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302626"/>
              </p:ext>
            </p:extLst>
          </p:nvPr>
        </p:nvGraphicFramePr>
        <p:xfrm>
          <a:off x="1046553" y="2408842"/>
          <a:ext cx="10098894" cy="358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56728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B1A2A-4ABC-77FD-716E-69D7D500A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Paveikslėlis, kuriame yra apranga, animacija, asmuo&#10;&#10;Dirbtinio intelekto sugeneruotas turinys gali būti neteisingas.">
            <a:extLst>
              <a:ext uri="{FF2B5EF4-FFF2-40B4-BE49-F238E27FC236}">
                <a16:creationId xmlns:a16="http://schemas.microsoft.com/office/drawing/2014/main" id="{DE249741-33BA-4EFF-2731-83A58525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846" y="-145038"/>
            <a:ext cx="5602430" cy="7003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FBE5D5-5F1C-2950-1E2C-E0B8FDA42A53}"/>
              </a:ext>
            </a:extLst>
          </p:cNvPr>
          <p:cNvSpPr txBox="1"/>
          <p:nvPr/>
        </p:nvSpPr>
        <p:spPr>
          <a:xfrm>
            <a:off x="1369159" y="949802"/>
            <a:ext cx="94536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800" dirty="0">
                <a:latin typeface="Arial" panose="020B0604020202020204" pitchFamily="34" charset="0"/>
                <a:cs typeface="Arial" panose="020B0604020202020204" pitchFamily="34" charset="0"/>
              </a:rPr>
              <a:t>Dalinkimės mintimis!</a:t>
            </a:r>
            <a:endParaRPr lang="en-LT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050B3-BB2A-862C-3208-0DDD5B19DA42}"/>
              </a:ext>
            </a:extLst>
          </p:cNvPr>
          <p:cNvSpPr txBox="1"/>
          <p:nvPr/>
        </p:nvSpPr>
        <p:spPr>
          <a:xfrm>
            <a:off x="3008027" y="5077201"/>
            <a:ext cx="61759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Užimtumo tarnyba prie LR SADM</a:t>
            </a:r>
            <a:b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Naikupės g. 27A, Klaipėda</a:t>
            </a:r>
            <a:b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www.uzt.lt</a:t>
            </a:r>
            <a:endParaRPr lang="lt-L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1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52500" y="869951"/>
            <a:ext cx="10287000" cy="1643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Gyventojų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užimtumas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ea typeface="Open Sauce"/>
              <a:cs typeface="Arial" panose="020B0604020202020204" pitchFamily="34" charset="0"/>
              <a:sym typeface="Open Sauce"/>
            </a:endParaRPr>
          </a:p>
          <a:p>
            <a:pPr>
              <a:lnSpc>
                <a:spcPts val="6720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ea typeface="Open Sauce"/>
              <a:cs typeface="Arial" panose="020B0604020202020204" pitchFamily="34" charset="0"/>
              <a:sym typeface="Open Sauce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6EEF843-998A-5575-2B45-FA3759265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779505"/>
              </p:ext>
            </p:extLst>
          </p:nvPr>
        </p:nvGraphicFramePr>
        <p:xfrm>
          <a:off x="6210459" y="2134108"/>
          <a:ext cx="5790161" cy="353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AA5B703-9A63-1205-1384-66D6DD9BD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9351884"/>
              </p:ext>
            </p:extLst>
          </p:nvPr>
        </p:nvGraphicFramePr>
        <p:xfrm>
          <a:off x="191380" y="2134107"/>
          <a:ext cx="5790161" cy="353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2057" y="668176"/>
            <a:ext cx="11007887" cy="5521649"/>
            <a:chOff x="0" y="0"/>
            <a:chExt cx="4348795" cy="2181392"/>
          </a:xfrm>
          <a:noFill/>
        </p:grpSpPr>
        <p:sp>
          <p:nvSpPr>
            <p:cNvPr id="3" name="Freeform 3"/>
            <p:cNvSpPr/>
            <p:nvPr/>
          </p:nvSpPr>
          <p:spPr>
            <a:xfrm>
              <a:off x="0" y="0"/>
              <a:ext cx="4348795" cy="2181392"/>
            </a:xfrm>
            <a:custGeom>
              <a:avLst/>
              <a:gdLst/>
              <a:ahLst/>
              <a:cxnLst/>
              <a:rect l="l" t="t" r="r" b="b"/>
              <a:pathLst>
                <a:path w="4348795" h="2181392">
                  <a:moveTo>
                    <a:pt x="23912" y="0"/>
                  </a:moveTo>
                  <a:lnTo>
                    <a:pt x="4324883" y="0"/>
                  </a:lnTo>
                  <a:cubicBezTo>
                    <a:pt x="4338089" y="0"/>
                    <a:pt x="4348795" y="10706"/>
                    <a:pt x="4348795" y="23912"/>
                  </a:cubicBezTo>
                  <a:lnTo>
                    <a:pt x="4348795" y="2157480"/>
                  </a:lnTo>
                  <a:cubicBezTo>
                    <a:pt x="4348795" y="2170686"/>
                    <a:pt x="4338089" y="2181392"/>
                    <a:pt x="4324883" y="2181392"/>
                  </a:cubicBezTo>
                  <a:lnTo>
                    <a:pt x="23912" y="2181392"/>
                  </a:lnTo>
                  <a:cubicBezTo>
                    <a:pt x="10706" y="2181392"/>
                    <a:pt x="0" y="2170686"/>
                    <a:pt x="0" y="2157480"/>
                  </a:cubicBezTo>
                  <a:lnTo>
                    <a:pt x="0" y="23912"/>
                  </a:lnTo>
                  <a:cubicBezTo>
                    <a:pt x="0" y="10706"/>
                    <a:pt x="10706" y="0"/>
                    <a:pt x="2391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8795" cy="2229017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52500" y="668176"/>
            <a:ext cx="10287000" cy="1282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Darbingo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amžiaus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gyventojų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skaičius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 </a:t>
            </a:r>
            <a:r>
              <a:rPr lang="lt-LT" sz="3200" dirty="0">
                <a:solidFill>
                  <a:srgbClr val="000000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Neringos sav.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uce"/>
              <a:cs typeface="Arial" panose="020B0604020202020204" pitchFamily="34" charset="0"/>
              <a:sym typeface="Open Sauce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uce"/>
              <a:cs typeface="Arial" panose="020B0604020202020204" pitchFamily="34" charset="0"/>
              <a:sym typeface="Open Sauc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FA916D-5136-E557-7C91-DC574F0E3CB6}"/>
              </a:ext>
            </a:extLst>
          </p:cNvPr>
          <p:cNvSpPr txBox="1"/>
          <p:nvPr/>
        </p:nvSpPr>
        <p:spPr>
          <a:xfrm>
            <a:off x="7199026" y="6388959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5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2000" dirty="0"/>
              <a:t>*Valstybės</a:t>
            </a:r>
            <a:r>
              <a:rPr lang="lt-LT" sz="2000" baseline="0" dirty="0"/>
              <a:t> duomenų agentūra</a:t>
            </a:r>
            <a:endParaRPr lang="en-US" sz="2000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1D5BDFB1-B2DB-00FD-385D-982722906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40993"/>
              </p:ext>
            </p:extLst>
          </p:nvPr>
        </p:nvGraphicFramePr>
        <p:xfrm>
          <a:off x="2067049" y="1535410"/>
          <a:ext cx="6705440" cy="452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403802A-F60D-C07D-F32E-A56ABCF903A9}"/>
              </a:ext>
            </a:extLst>
          </p:cNvPr>
          <p:cNvSpPr txBox="1"/>
          <p:nvPr/>
        </p:nvSpPr>
        <p:spPr>
          <a:xfrm>
            <a:off x="8769380" y="3011878"/>
            <a:ext cx="28274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solidFill>
                  <a:srgbClr val="000000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Nuo 2022 m. darbingo amžiaus gyventojų skaičius didėja.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Open Sauce"/>
              <a:cs typeface="Arial" panose="020B0604020202020204" pitchFamily="34" charset="0"/>
              <a:sym typeface="Open Sau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053FA7-1B43-944C-AD45-768B7F40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A9D383-7E2F-F949-BD5C-22F30006BFB3}"/>
              </a:ext>
            </a:extLst>
          </p:cNvPr>
          <p:cNvSpPr txBox="1"/>
          <p:nvPr/>
        </p:nvSpPr>
        <p:spPr>
          <a:xfrm>
            <a:off x="1912409" y="478384"/>
            <a:ext cx="94536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Nedarbas (proc.) šalies savivaldybėse</a:t>
            </a:r>
            <a:b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2025 m. lapkričio 1 d.</a:t>
            </a:r>
            <a:endParaRPr lang="en-LT" sz="4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4F40A7-6A02-6841-B668-70EBDC1AA587}"/>
              </a:ext>
            </a:extLst>
          </p:cNvPr>
          <p:cNvGrpSpPr/>
          <p:nvPr/>
        </p:nvGrpSpPr>
        <p:grpSpPr>
          <a:xfrm>
            <a:off x="-12370" y="1029501"/>
            <a:ext cx="2242952" cy="5864712"/>
            <a:chOff x="-12370" y="1029501"/>
            <a:chExt cx="2242952" cy="586471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5AB8CB7-517D-BC40-A8DD-F49887448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52845" t="39401" r="50000" b="-28902"/>
            <a:stretch/>
          </p:blipFill>
          <p:spPr>
            <a:xfrm rot="10800000">
              <a:off x="36" y="5641413"/>
              <a:ext cx="2230546" cy="1252800"/>
            </a:xfrm>
            <a:prstGeom prst="rect">
              <a:avLst/>
            </a:prstGeom>
          </p:spPr>
        </p:pic>
        <p:pic>
          <p:nvPicPr>
            <p:cNvPr id="15" name="Picture 14" descr="A person holding a microphone&#10;&#10;Description automatically generated">
              <a:extLst>
                <a:ext uri="{FF2B5EF4-FFF2-40B4-BE49-F238E27FC236}">
                  <a16:creationId xmlns:a16="http://schemas.microsoft.com/office/drawing/2014/main" id="{85712AA1-730C-1741-B692-F24D1EFF4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1524"/>
            <a:stretch/>
          </p:blipFill>
          <p:spPr>
            <a:xfrm>
              <a:off x="-12370" y="1029501"/>
              <a:ext cx="1707101" cy="1048681"/>
            </a:xfrm>
            <a:prstGeom prst="rect">
              <a:avLst/>
            </a:prstGeom>
          </p:spPr>
        </p:pic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21E8BDC-6302-94D9-75B8-447EF017D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302358"/>
              </p:ext>
            </p:extLst>
          </p:nvPr>
        </p:nvGraphicFramePr>
        <p:xfrm>
          <a:off x="217714" y="1707503"/>
          <a:ext cx="11756572" cy="5018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14DDCE-F3AF-0D13-3655-B01CE8AF3F77}"/>
              </a:ext>
            </a:extLst>
          </p:cNvPr>
          <p:cNvSpPr txBox="1"/>
          <p:nvPr/>
        </p:nvSpPr>
        <p:spPr>
          <a:xfrm>
            <a:off x="943897" y="2400092"/>
            <a:ext cx="906314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700" dirty="0">
                <a:solidFill>
                  <a:srgbClr val="434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Šalyje – 8,2 proc.</a:t>
            </a:r>
          </a:p>
          <a:p>
            <a:r>
              <a:rPr lang="lt-LT" sz="1700" dirty="0">
                <a:solidFill>
                  <a:srgbClr val="434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Neringos sav. – 3,2 proc.</a:t>
            </a:r>
          </a:p>
          <a:p>
            <a:r>
              <a:rPr lang="lt-LT" sz="1700" dirty="0">
                <a:solidFill>
                  <a:srgbClr val="434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Ignalinos r. sav. – 11,7 proc.</a:t>
            </a:r>
          </a:p>
        </p:txBody>
      </p:sp>
    </p:spTree>
    <p:extLst>
      <p:ext uri="{BB962C8B-B14F-4D97-AF65-F5344CB8AC3E}">
        <p14:creationId xmlns:p14="http://schemas.microsoft.com/office/powerpoint/2010/main" val="311255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34A3F-A0D6-EBC0-905B-35E6F0F07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0A4B0C6-DCA0-08B9-FA18-73850F2E93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467" marR="3387"/>
            <a:r>
              <a:rPr lang="en-US" sz="3100" spc="-47">
                <a:latin typeface="Arial" panose="020B0604020202020204" pitchFamily="34" charset="0"/>
                <a:cs typeface="Arial" panose="020B0604020202020204" pitchFamily="34" charset="0"/>
              </a:rPr>
              <a:t>Užimtumo </a:t>
            </a:r>
            <a:r>
              <a:rPr lang="en-US" sz="3100" spc="-133">
                <a:latin typeface="Arial" panose="020B0604020202020204" pitchFamily="34" charset="0"/>
                <a:cs typeface="Arial" panose="020B0604020202020204" pitchFamily="34" charset="0"/>
              </a:rPr>
              <a:t>tarnyboje</a:t>
            </a:r>
            <a:r>
              <a:rPr lang="en-US" sz="3100" spc="-24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spc="-83">
                <a:latin typeface="Arial" panose="020B0604020202020204" pitchFamily="34" charset="0"/>
                <a:cs typeface="Arial" panose="020B0604020202020204" pitchFamily="34" charset="0"/>
              </a:rPr>
              <a:t>registruotų </a:t>
            </a:r>
            <a:r>
              <a:rPr lang="en-US" sz="3100" spc="-120">
                <a:latin typeface="Arial" panose="020B0604020202020204" pitchFamily="34" charset="0"/>
                <a:cs typeface="Arial" panose="020B0604020202020204" pitchFamily="34" charset="0"/>
              </a:rPr>
              <a:t>Neringos sav. bedarbių </a:t>
            </a:r>
            <a:r>
              <a:rPr lang="en-US" sz="3100" spc="-7">
                <a:latin typeface="Arial" panose="020B0604020202020204" pitchFamily="34" charset="0"/>
                <a:cs typeface="Arial" panose="020B0604020202020204" pitchFamily="34" charset="0"/>
              </a:rPr>
              <a:t>portretas</a:t>
            </a:r>
            <a:br>
              <a:rPr lang="en-US" sz="3100" spc="-7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spc="-7">
                <a:latin typeface="Arial" panose="020B0604020202020204" pitchFamily="34" charset="0"/>
                <a:cs typeface="Arial" panose="020B0604020202020204" pitchFamily="34" charset="0"/>
              </a:rPr>
              <a:t>2025-11</a:t>
            </a:r>
            <a:endParaRPr lang="en-US" sz="3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733C140-661A-EB6F-0DAF-B1DE74BA47B3}"/>
              </a:ext>
            </a:extLst>
          </p:cNvPr>
          <p:cNvSpPr txBox="1"/>
          <p:nvPr/>
        </p:nvSpPr>
        <p:spPr>
          <a:xfrm>
            <a:off x="838201" y="2333297"/>
            <a:ext cx="4738141" cy="4159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154101">
              <a:lnSpc>
                <a:spcPct val="90000"/>
              </a:lnSpc>
              <a:spcBef>
                <a:spcPts val="160"/>
              </a:spcBef>
            </a:pPr>
            <a:r>
              <a:rPr lang="en-US" sz="2000" spc="60">
                <a:latin typeface="Arial" panose="020B0604020202020204" pitchFamily="34" charset="0"/>
                <a:cs typeface="Arial" panose="020B0604020202020204" pitchFamily="34" charset="0"/>
              </a:rPr>
              <a:t>Neringos sav. </a:t>
            </a:r>
            <a:r>
              <a:rPr lang="en-US" sz="2000" spc="33">
                <a:latin typeface="Arial" panose="020B0604020202020204" pitchFamily="34" charset="0"/>
                <a:cs typeface="Arial" panose="020B0604020202020204" pitchFamily="34" charset="0"/>
              </a:rPr>
              <a:t>registruoti</a:t>
            </a:r>
            <a:r>
              <a:rPr lang="en-US" sz="2000" spc="-2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r>
              <a:rPr lang="en-US" sz="2000" spc="-2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67">
                <a:latin typeface="Arial" panose="020B0604020202020204" pitchFamily="34" charset="0"/>
                <a:cs typeface="Arial" panose="020B0604020202020204" pitchFamily="34" charset="0"/>
              </a:rPr>
              <a:t>darbo neturintys asmenys.</a:t>
            </a:r>
          </a:p>
          <a:p>
            <a:pPr marL="8467" marR="154101" indent="-228600">
              <a:lnSpc>
                <a:spcPct val="90000"/>
              </a:lnSpc>
              <a:spcBef>
                <a:spcPts val="160"/>
              </a:spcBef>
              <a:buFont typeface="Arial" panose="020B0604020202020204" pitchFamily="34" charset="0"/>
              <a:buChar char="•"/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54,9%</a:t>
            </a:r>
            <a:r>
              <a:rPr lang="en-US" sz="2000" spc="-7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spc="-6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47">
                <a:latin typeface="Arial" panose="020B0604020202020204" pitchFamily="34" charset="0"/>
                <a:cs typeface="Arial" panose="020B0604020202020204" pitchFamily="34" charset="0"/>
              </a:rPr>
              <a:t>moterys;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spc="-130">
                <a:latin typeface="Arial" panose="020B0604020202020204" pitchFamily="34" charset="0"/>
                <a:cs typeface="Arial" panose="020B0604020202020204" pitchFamily="34" charset="0"/>
              </a:rPr>
              <a:t>11,8%</a:t>
            </a:r>
            <a:r>
              <a:rPr lang="en-US" sz="2000" spc="-4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spc="-4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33">
                <a:latin typeface="Arial" panose="020B0604020202020204" pitchFamily="34" charset="0"/>
                <a:cs typeface="Arial" panose="020B0604020202020204" pitchFamily="34" charset="0"/>
              </a:rPr>
              <a:t>19-</a:t>
            </a:r>
            <a:r>
              <a:rPr lang="en-US" sz="2000" spc="147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sz="2000" spc="-4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lang="en-US" sz="2000" spc="-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7">
                <a:latin typeface="Arial" panose="020B0604020202020204" pitchFamily="34" charset="0"/>
                <a:cs typeface="Arial" panose="020B0604020202020204" pitchFamily="34" charset="0"/>
              </a:rPr>
              <a:t>jaunimas;</a:t>
            </a:r>
          </a:p>
          <a:p>
            <a:pPr marL="8467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41,1%</a:t>
            </a:r>
            <a:r>
              <a:rPr lang="en-US" sz="2000" spc="-5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spc="-5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47">
                <a:latin typeface="Arial" panose="020B0604020202020204" pitchFamily="34" charset="0"/>
                <a:cs typeface="Arial" panose="020B0604020202020204" pitchFamily="34" charset="0"/>
              </a:rPr>
              <a:t>30-49 m.</a:t>
            </a:r>
            <a:r>
              <a:rPr lang="en-US" sz="2000" spc="-5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7">
                <a:latin typeface="Arial" panose="020B0604020202020204" pitchFamily="34" charset="0"/>
                <a:cs typeface="Arial" panose="020B0604020202020204" pitchFamily="34" charset="0"/>
              </a:rPr>
              <a:t>amžiaus;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47,1%</a:t>
            </a:r>
            <a:r>
              <a:rPr lang="en-US" sz="2000" spc="-5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spc="-5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47">
                <a:latin typeface="Arial" panose="020B0604020202020204" pitchFamily="34" charset="0"/>
                <a:cs typeface="Arial" panose="020B0604020202020204" pitchFamily="34" charset="0"/>
              </a:rPr>
              <a:t>50+</a:t>
            </a:r>
            <a:r>
              <a:rPr lang="en-US" sz="2000" spc="-5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7">
                <a:latin typeface="Arial" panose="020B0604020202020204" pitchFamily="34" charset="0"/>
                <a:cs typeface="Arial" panose="020B0604020202020204" pitchFamily="34" charset="0"/>
              </a:rPr>
              <a:t>amžiaus;</a:t>
            </a:r>
          </a:p>
          <a:p>
            <a:pPr marL="8467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9,8% – ilgą laiką nedirbantys;</a:t>
            </a:r>
          </a:p>
          <a:p>
            <a:pPr marL="8467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lt-LT" sz="2000">
                <a:latin typeface="Arial" panose="020B0604020202020204" pitchFamily="34" charset="0"/>
                <a:cs typeface="Arial" panose="020B0604020202020204" pitchFamily="34" charset="0"/>
              </a:rPr>
              <a:t>5,3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% – neturi kvalifikacijos;</a:t>
            </a:r>
          </a:p>
          <a:p>
            <a:pPr marL="8467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3,9% – turi negalią.</a:t>
            </a:r>
          </a:p>
          <a:p>
            <a:pPr indent="-228600">
              <a:lnSpc>
                <a:spcPct val="90000"/>
              </a:lnSpc>
              <a:spcBef>
                <a:spcPts val="243"/>
              </a:spcBef>
              <a:buFont typeface="Arial" panose="020B0604020202020204" pitchFamily="34" charset="0"/>
              <a:buChar char="•"/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34115">
              <a:lnSpc>
                <a:spcPct val="90000"/>
              </a:lnSpc>
            </a:pPr>
            <a:r>
              <a:rPr lang="en-US" sz="2000" spc="15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en-US" sz="2000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lang="en-US" sz="2000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43">
                <a:latin typeface="Arial" panose="020B0604020202020204" pitchFamily="34" charset="0"/>
                <a:cs typeface="Arial" panose="020B0604020202020204" pitchFamily="34" charset="0"/>
              </a:rPr>
              <a:t>Užimtumo</a:t>
            </a:r>
            <a:r>
              <a:rPr lang="en-US" sz="2000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3">
                <a:latin typeface="Arial" panose="020B0604020202020204" pitchFamily="34" charset="0"/>
                <a:cs typeface="Arial" panose="020B0604020202020204" pitchFamily="34" charset="0"/>
              </a:rPr>
              <a:t>tarnyboje</a:t>
            </a:r>
            <a:r>
              <a:rPr lang="en-US" sz="2000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60">
                <a:latin typeface="Arial" panose="020B0604020202020204" pitchFamily="34" charset="0"/>
                <a:cs typeface="Arial" panose="020B0604020202020204" pitchFamily="34" charset="0"/>
              </a:rPr>
              <a:t>Neringos sav. </a:t>
            </a:r>
            <a:r>
              <a:rPr lang="en-US" sz="2000" spc="47">
                <a:latin typeface="Arial" panose="020B0604020202020204" pitchFamily="34" charset="0"/>
                <a:cs typeface="Arial" panose="020B0604020202020204" pitchFamily="34" charset="0"/>
              </a:rPr>
              <a:t>registravosi</a:t>
            </a:r>
            <a:r>
              <a:rPr lang="en-US" sz="2000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30">
                <a:latin typeface="Arial" panose="020B0604020202020204" pitchFamily="34" charset="0"/>
                <a:cs typeface="Arial" panose="020B0604020202020204" pitchFamily="34" charset="0"/>
              </a:rPr>
              <a:t>133 asmenys.</a:t>
            </a:r>
          </a:p>
          <a:p>
            <a:pPr marL="8467" marR="23411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spc="13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34115">
              <a:lnSpc>
                <a:spcPct val="90000"/>
              </a:lnSpc>
            </a:pPr>
            <a:r>
              <a:rPr lang="en-US" sz="2000" spc="130">
                <a:latin typeface="Arial" panose="020B0604020202020204" pitchFamily="34" charset="0"/>
                <a:cs typeface="Arial" panose="020B0604020202020204" pitchFamily="34" charset="0"/>
              </a:rPr>
              <a:t>13 asmenų taikoma statuso kontrolė.</a:t>
            </a:r>
            <a:endParaRPr lang="en-US" sz="2000" spc="1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aveikslėlis 16" descr="Paveikslėlis, kuriame yra asmuo, nešiojamasis kompiuteris, apranga, Kompiuterio klaviatūra&#10;&#10;Dirbtinio intelekto sugeneruotas turinys gali būti neteisingas.">
            <a:extLst>
              <a:ext uri="{FF2B5EF4-FFF2-40B4-BE49-F238E27FC236}">
                <a16:creationId xmlns:a16="http://schemas.microsoft.com/office/drawing/2014/main" id="{FE0E1190-F3E9-8FC1-B4CE-0B0612CB81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23" r="1" b="5618"/>
          <a:stretch>
            <a:fillRect/>
          </a:stretch>
        </p:blipFill>
        <p:spPr>
          <a:xfrm>
            <a:off x="5426439" y="-461644"/>
            <a:ext cx="6765561" cy="778128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9ED6FA8D-6D78-70CD-4271-2C133546C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0E839-EC22-B6B6-E046-D3FAF8A1C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7" name="Paveikslėlis 16" descr="Paveikslėlis, kuriame yra asmuo, apranga, laikraštis, pirštas&#10;&#10;Dirbtinio intelekto sugeneruotas turinys gali būti neteisingas.">
            <a:extLst>
              <a:ext uri="{FF2B5EF4-FFF2-40B4-BE49-F238E27FC236}">
                <a16:creationId xmlns:a16="http://schemas.microsoft.com/office/drawing/2014/main" id="{8E44DBB1-EC9D-462E-AF06-A6DCB02C60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65" r="8388" b="-1"/>
          <a:stretch>
            <a:fillRect/>
          </a:stretch>
        </p:blipFill>
        <p:spPr>
          <a:xfrm rot="16200000">
            <a:off x="2667000" y="-2665476"/>
            <a:ext cx="6858000" cy="12188952"/>
          </a:xfrm>
          <a:prstGeom prst="rect">
            <a:avLst/>
          </a:prstGeom>
        </p:spPr>
      </p:pic>
      <p:sp>
        <p:nvSpPr>
          <p:cNvPr id="21" name="Freeform: Shape 23">
            <a:extLst>
              <a:ext uri="{FF2B5EF4-FFF2-40B4-BE49-F238E27FC236}">
                <a16:creationId xmlns:a16="http://schemas.microsoft.com/office/drawing/2014/main" id="{9854DBCA-D3C3-4C19-9B2E-DFA0BE647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E1383CB6-8BE5-4911-970B-A4151A07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16525" y="0"/>
            <a:ext cx="9958950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7">
            <a:extLst>
              <a:ext uri="{FF2B5EF4-FFF2-40B4-BE49-F238E27FC236}">
                <a16:creationId xmlns:a16="http://schemas.microsoft.com/office/drawing/2014/main" id="{842D14D1-56B7-40CD-8694-A9A48170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-17801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50A315C-978A-4A52-966E-55B2698F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-17801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9F1469B-4A6A-1713-D8EA-847DF69259A8}"/>
              </a:ext>
            </a:extLst>
          </p:cNvPr>
          <p:cNvSpPr txBox="1">
            <a:spLocks/>
          </p:cNvSpPr>
          <p:nvPr/>
        </p:nvSpPr>
        <p:spPr>
          <a:xfrm>
            <a:off x="2245932" y="450314"/>
            <a:ext cx="7340048" cy="2029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 marR="338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Užimtumo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tarnyboje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registruotų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Neringos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sav.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darbo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rinkai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besirengiančių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asmenų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portretas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2025-11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E8F84A6-459B-359E-F494-AC82014001EC}"/>
              </a:ext>
            </a:extLst>
          </p:cNvPr>
          <p:cNvSpPr txBox="1"/>
          <p:nvPr/>
        </p:nvSpPr>
        <p:spPr>
          <a:xfrm>
            <a:off x="2245932" y="2630143"/>
            <a:ext cx="7340048" cy="359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154101">
              <a:lnSpc>
                <a:spcPct val="90000"/>
              </a:lnSpc>
              <a:spcBef>
                <a:spcPts val="160"/>
              </a:spcBef>
            </a:pPr>
            <a:r>
              <a:rPr lang="en-US" sz="2000" spc="60" dirty="0" err="1">
                <a:latin typeface="Arial" panose="020B0604020202020204" pitchFamily="34" charset="0"/>
                <a:cs typeface="Arial" panose="020B0604020202020204" pitchFamily="34" charset="0"/>
              </a:rPr>
              <a:t>Neringos</a:t>
            </a:r>
            <a:r>
              <a:rPr lang="en-US" sz="2000" spc="60" dirty="0">
                <a:latin typeface="Arial" panose="020B0604020202020204" pitchFamily="34" charset="0"/>
                <a:cs typeface="Arial" panose="020B0604020202020204" pitchFamily="34" charset="0"/>
              </a:rPr>
              <a:t> sav. </a:t>
            </a:r>
            <a:r>
              <a:rPr lang="en-US" sz="2000" spc="33" dirty="0" err="1">
                <a:latin typeface="Arial" panose="020B0604020202020204" pitchFamily="34" charset="0"/>
                <a:cs typeface="Arial" panose="020B0604020202020204" pitchFamily="34" charset="0"/>
              </a:rPr>
              <a:t>registruoti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67" dirty="0" err="1">
                <a:latin typeface="Arial" panose="020B0604020202020204" pitchFamily="34" charset="0"/>
                <a:cs typeface="Arial" panose="020B0604020202020204" pitchFamily="34" charset="0"/>
              </a:rPr>
              <a:t>darbo</a:t>
            </a:r>
            <a:r>
              <a:rPr lang="en-US" sz="2000" spc="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67" dirty="0" err="1">
                <a:latin typeface="Arial" panose="020B0604020202020204" pitchFamily="34" charset="0"/>
                <a:cs typeface="Arial" panose="020B0604020202020204" pitchFamily="34" charset="0"/>
              </a:rPr>
              <a:t>rinkai</a:t>
            </a:r>
            <a:r>
              <a:rPr lang="en-US" sz="2000" spc="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67" dirty="0" err="1">
                <a:latin typeface="Arial" panose="020B0604020202020204" pitchFamily="34" charset="0"/>
                <a:cs typeface="Arial" panose="020B0604020202020204" pitchFamily="34" charset="0"/>
              </a:rPr>
              <a:t>besirengiantys</a:t>
            </a:r>
            <a:r>
              <a:rPr lang="en-US" sz="2000" spc="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67" dirty="0" err="1">
                <a:latin typeface="Arial" panose="020B0604020202020204" pitchFamily="34" charset="0"/>
                <a:cs typeface="Arial" panose="020B0604020202020204" pitchFamily="34" charset="0"/>
              </a:rPr>
              <a:t>asmenys</a:t>
            </a:r>
            <a:r>
              <a:rPr lang="en-US" sz="2000" spc="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467" marR="154101" indent="-228600">
              <a:lnSpc>
                <a:spcPct val="90000"/>
              </a:lnSpc>
              <a:spcBef>
                <a:spcPts val="160"/>
              </a:spcBef>
              <a:buFont typeface="Arial" panose="020B0604020202020204" pitchFamily="34" charset="0"/>
              <a:buChar char="•"/>
            </a:pPr>
            <a:endParaRPr lang="en-US" sz="2000" spc="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54101">
              <a:lnSpc>
                <a:spcPct val="90000"/>
              </a:lnSpc>
              <a:spcBef>
                <a:spcPts val="160"/>
              </a:spcBef>
            </a:pPr>
            <a:r>
              <a:rPr lang="en-US" sz="2000" spc="67" dirty="0" err="1">
                <a:latin typeface="Arial" panose="020B0604020202020204" pitchFamily="34" charset="0"/>
                <a:cs typeface="Arial" panose="020B0604020202020204" pitchFamily="34" charset="0"/>
              </a:rPr>
              <a:t>Visiems</a:t>
            </a:r>
            <a:r>
              <a:rPr lang="en-US" sz="2000" spc="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67" dirty="0" err="1">
                <a:latin typeface="Arial" panose="020B0604020202020204" pitchFamily="34" charset="0"/>
                <a:cs typeface="Arial" panose="020B0604020202020204" pitchFamily="34" charset="0"/>
              </a:rPr>
              <a:t>asmenims</a:t>
            </a:r>
            <a:r>
              <a:rPr lang="en-US" sz="2000" spc="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67" dirty="0" err="1">
                <a:latin typeface="Arial" panose="020B0604020202020204" pitchFamily="34" charset="0"/>
                <a:cs typeface="Arial" panose="020B0604020202020204" pitchFamily="34" charset="0"/>
              </a:rPr>
              <a:t>taikoma</a:t>
            </a:r>
            <a:r>
              <a:rPr lang="en-US" sz="2000" spc="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67" dirty="0" err="1">
                <a:latin typeface="Arial" panose="020B0604020202020204" pitchFamily="34" charset="0"/>
                <a:cs typeface="Arial" panose="020B0604020202020204" pitchFamily="34" charset="0"/>
              </a:rPr>
              <a:t>statuso</a:t>
            </a:r>
            <a:r>
              <a:rPr lang="en-US" sz="2000" spc="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67" dirty="0" err="1">
                <a:latin typeface="Arial" panose="020B0604020202020204" pitchFamily="34" charset="0"/>
                <a:cs typeface="Arial" panose="020B0604020202020204" pitchFamily="34" charset="0"/>
              </a:rPr>
              <a:t>kontrolė</a:t>
            </a:r>
            <a:r>
              <a:rPr lang="en-US" sz="2000" spc="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467" marR="154101" indent="-228600">
              <a:lnSpc>
                <a:spcPct val="90000"/>
              </a:lnSpc>
              <a:spcBef>
                <a:spcPts val="160"/>
              </a:spcBef>
              <a:buFont typeface="Arial" panose="020B0604020202020204" pitchFamily="34" charset="0"/>
              <a:buChar char="•"/>
            </a:pPr>
            <a:endParaRPr lang="en-US" sz="2000" spc="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spc="67" dirty="0"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stokoja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socialinių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įgūdžių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motyvacijos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dirbti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asmeniui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apribotas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disponavimas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piniginėmis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lėšomis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spc="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marR="154101" indent="-228600">
              <a:lnSpc>
                <a:spcPct val="90000"/>
              </a:lnSpc>
              <a:spcBef>
                <a:spcPts val="16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vyrai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moterys</a:t>
            </a:r>
            <a:r>
              <a:rPr lang="en-US" sz="2000" spc="47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asmenys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2000" spc="-5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47" dirty="0">
                <a:latin typeface="Arial" panose="020B0604020202020204" pitchFamily="34" charset="0"/>
                <a:cs typeface="Arial" panose="020B0604020202020204" pitchFamily="34" charset="0"/>
              </a:rPr>
              <a:t>50+</a:t>
            </a:r>
            <a:r>
              <a:rPr lang="en-US" sz="2000" spc="-5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7" dirty="0" err="1">
                <a:latin typeface="Arial" panose="020B0604020202020204" pitchFamily="34" charset="0"/>
                <a:cs typeface="Arial" panose="020B0604020202020204" pitchFamily="34" charset="0"/>
              </a:rPr>
              <a:t>amžiaus</a:t>
            </a:r>
            <a:r>
              <a:rPr lang="en-US" sz="2000" spc="27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467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asmuo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ilgą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laiką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nedirbantis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467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asmenys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įgiję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kvalifikaciją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55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12808-121A-CDAA-F089-0BBE9CCCC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aveikslėlis 46">
            <a:extLst>
              <a:ext uri="{FF2B5EF4-FFF2-40B4-BE49-F238E27FC236}">
                <a16:creationId xmlns:a16="http://schemas.microsoft.com/office/drawing/2014/main" id="{58E36029-7206-56FD-6B3F-5FBBC438E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0" b="89844" l="5176" r="93066">
                        <a14:foregroundMark x1="8105" y1="59473" x2="5273" y2="67969"/>
                        <a14:foregroundMark x1="93164" y1="35645" x2="88086" y2="48340"/>
                        <a14:foregroundMark x1="88086" y1="48340" x2="86816" y2="49609"/>
                        <a14:foregroundMark x1="67090" y1="9180" x2="62305" y2="10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9683" y="4817802"/>
            <a:ext cx="2040198" cy="2040198"/>
          </a:xfrm>
          <a:prstGeom prst="rect">
            <a:avLst/>
          </a:prstGeom>
        </p:spPr>
      </p:pic>
      <p:pic>
        <p:nvPicPr>
          <p:cNvPr id="46" name="Paveikslėlis 45">
            <a:extLst>
              <a:ext uri="{FF2B5EF4-FFF2-40B4-BE49-F238E27FC236}">
                <a16:creationId xmlns:a16="http://schemas.microsoft.com/office/drawing/2014/main" id="{C77A9516-1FC2-2E4E-587C-18239D042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0" b="89844" l="5176" r="93066">
                        <a14:foregroundMark x1="8105" y1="59473" x2="5273" y2="67969"/>
                        <a14:foregroundMark x1="93164" y1="35645" x2="88086" y2="48340"/>
                        <a14:foregroundMark x1="88086" y1="48340" x2="86816" y2="49609"/>
                        <a14:foregroundMark x1="67090" y1="9180" x2="62305" y2="10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2382" y="2272450"/>
            <a:ext cx="2344571" cy="2344571"/>
          </a:xfrm>
          <a:prstGeom prst="rect">
            <a:avLst/>
          </a:prstGeom>
        </p:spPr>
      </p:pic>
      <p:pic>
        <p:nvPicPr>
          <p:cNvPr id="45" name="Paveikslėlis 44">
            <a:extLst>
              <a:ext uri="{FF2B5EF4-FFF2-40B4-BE49-F238E27FC236}">
                <a16:creationId xmlns:a16="http://schemas.microsoft.com/office/drawing/2014/main" id="{41B0F033-A129-45F5-F333-6054A3718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0" b="89844" l="5176" r="93066">
                        <a14:foregroundMark x1="8105" y1="59473" x2="5273" y2="67969"/>
                        <a14:foregroundMark x1="93164" y1="35645" x2="88086" y2="48340"/>
                        <a14:foregroundMark x1="88086" y1="48340" x2="86816" y2="49609"/>
                        <a14:foregroundMark x1="67090" y1="9180" x2="62305" y2="10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0192" y="4469503"/>
            <a:ext cx="2040198" cy="2040198"/>
          </a:xfrm>
          <a:prstGeom prst="rect">
            <a:avLst/>
          </a:prstGeom>
        </p:spPr>
      </p:pic>
      <p:pic>
        <p:nvPicPr>
          <p:cNvPr id="44" name="Paveikslėlis 43">
            <a:extLst>
              <a:ext uri="{FF2B5EF4-FFF2-40B4-BE49-F238E27FC236}">
                <a16:creationId xmlns:a16="http://schemas.microsoft.com/office/drawing/2014/main" id="{4A6A8009-2FBC-7976-F058-76529022C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0" b="89844" l="5176" r="93066">
                        <a14:foregroundMark x1="8105" y1="59473" x2="5273" y2="67969"/>
                        <a14:foregroundMark x1="93164" y1="35645" x2="88086" y2="48340"/>
                        <a14:foregroundMark x1="88086" y1="48340" x2="86816" y2="49609"/>
                        <a14:foregroundMark x1="67090" y1="9180" x2="62305" y2="10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1951" y="1995010"/>
            <a:ext cx="2344571" cy="2344571"/>
          </a:xfrm>
          <a:prstGeom prst="rect">
            <a:avLst/>
          </a:prstGeom>
        </p:spPr>
      </p:pic>
      <p:pic>
        <p:nvPicPr>
          <p:cNvPr id="42" name="Paveikslėlis 41">
            <a:extLst>
              <a:ext uri="{FF2B5EF4-FFF2-40B4-BE49-F238E27FC236}">
                <a16:creationId xmlns:a16="http://schemas.microsoft.com/office/drawing/2014/main" id="{0380BBF6-A696-CDF2-2460-8DD31B503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0" b="89844" l="5176" r="93066">
                        <a14:foregroundMark x1="8105" y1="59473" x2="5273" y2="67969"/>
                        <a14:foregroundMark x1="93164" y1="35645" x2="88086" y2="48340"/>
                        <a14:foregroundMark x1="88086" y1="48340" x2="86816" y2="49609"/>
                        <a14:foregroundMark x1="67090" y1="9180" x2="62305" y2="10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1804" y="2239359"/>
            <a:ext cx="2410752" cy="2410752"/>
          </a:xfrm>
          <a:prstGeom prst="rect">
            <a:avLst/>
          </a:prstGeom>
        </p:spPr>
      </p:pic>
      <p:pic>
        <p:nvPicPr>
          <p:cNvPr id="43" name="Paveikslėlis 42">
            <a:extLst>
              <a:ext uri="{FF2B5EF4-FFF2-40B4-BE49-F238E27FC236}">
                <a16:creationId xmlns:a16="http://schemas.microsoft.com/office/drawing/2014/main" id="{ACD27A81-38C3-4AE6-05D8-2DFD5A47D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0" b="89844" l="5176" r="93066">
                        <a14:foregroundMark x1="8105" y1="59473" x2="5273" y2="67969"/>
                        <a14:foregroundMark x1="93164" y1="35645" x2="88086" y2="48340"/>
                        <a14:foregroundMark x1="88086" y1="48340" x2="86816" y2="49609"/>
                        <a14:foregroundMark x1="67090" y1="9180" x2="62305" y2="10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1629" y="4255804"/>
            <a:ext cx="2838564" cy="2838564"/>
          </a:xfrm>
          <a:prstGeom prst="rect">
            <a:avLst/>
          </a:prstGeom>
        </p:spPr>
      </p:pic>
      <p:pic>
        <p:nvPicPr>
          <p:cNvPr id="41" name="Paveikslėlis 40">
            <a:extLst>
              <a:ext uri="{FF2B5EF4-FFF2-40B4-BE49-F238E27FC236}">
                <a16:creationId xmlns:a16="http://schemas.microsoft.com/office/drawing/2014/main" id="{8874250C-FE6C-A4AF-9BF1-D9AE8F15D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0" b="89844" l="5176" r="93066">
                        <a14:foregroundMark x1="8105" y1="59473" x2="5273" y2="67969"/>
                        <a14:foregroundMark x1="93164" y1="35645" x2="88086" y2="48340"/>
                        <a14:foregroundMark x1="88086" y1="48340" x2="86816" y2="49609"/>
                        <a14:foregroundMark x1="67090" y1="9180" x2="62305" y2="10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090" y="4015355"/>
            <a:ext cx="2636744" cy="2636744"/>
          </a:xfrm>
          <a:prstGeom prst="rect">
            <a:avLst/>
          </a:prstGeom>
        </p:spPr>
      </p:pic>
      <p:pic>
        <p:nvPicPr>
          <p:cNvPr id="40" name="Paveikslėlis 39">
            <a:extLst>
              <a:ext uri="{FF2B5EF4-FFF2-40B4-BE49-F238E27FC236}">
                <a16:creationId xmlns:a16="http://schemas.microsoft.com/office/drawing/2014/main" id="{B7F9AF83-8308-FE0F-DE0A-EE640141B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0" b="89844" l="5176" r="93066">
                        <a14:foregroundMark x1="8105" y1="59473" x2="5273" y2="67969"/>
                        <a14:foregroundMark x1="93164" y1="35645" x2="88086" y2="48340"/>
                        <a14:foregroundMark x1="88086" y1="48340" x2="86816" y2="49609"/>
                        <a14:foregroundMark x1="67090" y1="9180" x2="62305" y2="10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850" y="1622329"/>
            <a:ext cx="1837456" cy="18374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50F2CC-498F-2CCA-7B44-E38A62FB4209}"/>
              </a:ext>
            </a:extLst>
          </p:cNvPr>
          <p:cNvSpPr txBox="1"/>
          <p:nvPr/>
        </p:nvSpPr>
        <p:spPr>
          <a:xfrm>
            <a:off x="1384222" y="396030"/>
            <a:ext cx="94466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Neringos sav. gyventojų </a:t>
            </a:r>
          </a:p>
          <a:p>
            <a:pPr algn="ctr"/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pageidavimai darbui </a:t>
            </a:r>
            <a:endParaRPr lang="en-L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F525EF-63FA-6AF5-1274-A4C08F3ABADB}"/>
              </a:ext>
            </a:extLst>
          </p:cNvPr>
          <p:cNvSpPr txBox="1"/>
          <p:nvPr/>
        </p:nvSpPr>
        <p:spPr>
          <a:xfrm>
            <a:off x="963541" y="2272450"/>
            <a:ext cx="1277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Virėjas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F6AFEE-95B7-7D62-4C3F-BBC450D18FEF}"/>
              </a:ext>
            </a:extLst>
          </p:cNvPr>
          <p:cNvSpPr txBox="1"/>
          <p:nvPr/>
        </p:nvSpPr>
        <p:spPr>
          <a:xfrm>
            <a:off x="1143004" y="4702022"/>
            <a:ext cx="14975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Pagalbinis</a:t>
            </a:r>
          </a:p>
          <a:p>
            <a:pPr algn="ctr"/>
            <a:r>
              <a:rPr lang="lt-L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pastatų</a:t>
            </a:r>
          </a:p>
          <a:p>
            <a:pPr algn="ctr"/>
            <a:r>
              <a:rPr lang="lt-L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statybos</a:t>
            </a:r>
          </a:p>
          <a:p>
            <a:pPr algn="ctr"/>
            <a:r>
              <a:rPr lang="lt-L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darbininkas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7C2215-F377-2167-E3E6-0753B0A0D3AB}"/>
              </a:ext>
            </a:extLst>
          </p:cNvPr>
          <p:cNvSpPr txBox="1"/>
          <p:nvPr/>
        </p:nvSpPr>
        <p:spPr>
          <a:xfrm>
            <a:off x="3093546" y="2968151"/>
            <a:ext cx="1947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Viešbučio</a:t>
            </a:r>
          </a:p>
          <a:p>
            <a:pPr algn="ctr"/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registratorius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C6C725-ECCA-271E-A9A2-987F5EA5A738}"/>
              </a:ext>
            </a:extLst>
          </p:cNvPr>
          <p:cNvSpPr txBox="1"/>
          <p:nvPr/>
        </p:nvSpPr>
        <p:spPr>
          <a:xfrm>
            <a:off x="3844161" y="5444254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Administratorius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0B50A0-5CCB-14C1-DC3D-9CBD32781B5F}"/>
              </a:ext>
            </a:extLst>
          </p:cNvPr>
          <p:cNvSpPr txBox="1"/>
          <p:nvPr/>
        </p:nvSpPr>
        <p:spPr>
          <a:xfrm>
            <a:off x="6447933" y="2723591"/>
            <a:ext cx="1795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Automobilių</a:t>
            </a:r>
          </a:p>
          <a:p>
            <a:pPr algn="ctr"/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šaltkalvis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3ADE5-5572-D1B4-F83A-2E2314428C08}"/>
              </a:ext>
            </a:extLst>
          </p:cNvPr>
          <p:cNvSpPr txBox="1"/>
          <p:nvPr/>
        </p:nvSpPr>
        <p:spPr>
          <a:xfrm>
            <a:off x="9532399" y="3077817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Barmenas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1B454A-BF2C-5813-9EA1-65BDFF86F659}"/>
              </a:ext>
            </a:extLst>
          </p:cNvPr>
          <p:cNvSpPr txBox="1"/>
          <p:nvPr/>
        </p:nvSpPr>
        <p:spPr>
          <a:xfrm>
            <a:off x="7278667" y="519029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Ūkvedys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851948-E964-9426-F43A-CEB3CAC98BE4}"/>
              </a:ext>
            </a:extLst>
          </p:cNvPr>
          <p:cNvSpPr txBox="1"/>
          <p:nvPr/>
        </p:nvSpPr>
        <p:spPr>
          <a:xfrm>
            <a:off x="9858477" y="5482677"/>
            <a:ext cx="1616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Valytojas</a:t>
            </a: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9FB63539-96C7-234F-DED1-A68AED37B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6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973A6-BD2B-B5C8-DE4F-57EEBBBE5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558A200-969F-88A2-1BD7-A8F742EBDA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1158" y="716219"/>
            <a:ext cx="5161280" cy="665033"/>
          </a:xfrm>
          <a:prstGeom prst="rect">
            <a:avLst/>
          </a:prstGeom>
        </p:spPr>
        <p:txBody>
          <a:bodyPr vert="horz" wrap="square" lIns="0" tIns="8043" rIns="0" bIns="0" rtlCol="0" anchor="ctr">
            <a:spAutoFit/>
          </a:bodyPr>
          <a:lstStyle/>
          <a:p>
            <a:pPr marL="8467" marR="3387">
              <a:lnSpc>
                <a:spcPct val="116700"/>
              </a:lnSpc>
              <a:spcBef>
                <a:spcPts val="63"/>
              </a:spcBef>
            </a:pPr>
            <a:r>
              <a:rPr lang="lt-LT" sz="4000" spc="-4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Įsidarbinimas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AB1D7-9A17-268C-E430-70E91F88E4C7}"/>
              </a:ext>
            </a:extLst>
          </p:cNvPr>
          <p:cNvSpPr txBox="1"/>
          <p:nvPr/>
        </p:nvSpPr>
        <p:spPr>
          <a:xfrm>
            <a:off x="1201158" y="4511562"/>
            <a:ext cx="52328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marR="3387"/>
            <a:r>
              <a:rPr lang="lt-LT" spc="150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lt-LT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m. sausio–spalio mėn. Neringos sav.</a:t>
            </a:r>
            <a:r>
              <a:rPr lang="lt-LT" spc="7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įsidarbino</a:t>
            </a:r>
            <a:r>
              <a:rPr lang="lt-LT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pc="50" dirty="0">
                <a:latin typeface="Arial" panose="020B0604020202020204" pitchFamily="34" charset="0"/>
                <a:cs typeface="Arial" panose="020B0604020202020204" pitchFamily="34" charset="0"/>
              </a:rPr>
              <a:t>asmenys (</a:t>
            </a:r>
            <a:r>
              <a:rPr lang="lt-LT" b="1" spc="5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lt-LT" spc="50" dirty="0">
                <a:latin typeface="Arial" panose="020B0604020202020204" pitchFamily="34" charset="0"/>
                <a:cs typeface="Arial" panose="020B0604020202020204" pitchFamily="34" charset="0"/>
              </a:rPr>
              <a:t> terminuotai, </a:t>
            </a:r>
            <a:r>
              <a:rPr lang="lt-LT" b="1" spc="50" dirty="0">
                <a:latin typeface="Arial" panose="020B0604020202020204" pitchFamily="34" charset="0"/>
                <a:cs typeface="Arial" panose="020B0604020202020204" pitchFamily="34" charset="0"/>
              </a:rPr>
              <a:t>109 </a:t>
            </a:r>
            <a:r>
              <a:rPr lang="lt-LT" spc="50" dirty="0">
                <a:latin typeface="Arial" panose="020B0604020202020204" pitchFamily="34" charset="0"/>
                <a:cs typeface="Arial" panose="020B0604020202020204" pitchFamily="34" charset="0"/>
              </a:rPr>
              <a:t>neterminuotai).</a:t>
            </a:r>
            <a:r>
              <a:rPr lang="lt-LT" spc="7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Daugiausiai</a:t>
            </a:r>
            <a:r>
              <a:rPr lang="lt-LT" spc="80" dirty="0">
                <a:latin typeface="Arial" panose="020B0604020202020204" pitchFamily="34" charset="0"/>
                <a:cs typeface="Arial" panose="020B0604020202020204" pitchFamily="34" charset="0"/>
              </a:rPr>
              <a:t> į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sidarbino</a:t>
            </a:r>
            <a:r>
              <a:rPr lang="lt-LT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pc="43" dirty="0">
                <a:latin typeface="Arial" panose="020B0604020202020204" pitchFamily="34" charset="0"/>
                <a:cs typeface="Arial" panose="020B0604020202020204" pitchFamily="34" charset="0"/>
              </a:rPr>
              <a:t>virėjais, barmenais, statybininkais montuotojais, pardavėjais, valytojais, kambarinėmis. </a:t>
            </a:r>
            <a:r>
              <a:rPr lang="lt-LT" b="1" spc="43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lt-LT" spc="43" dirty="0">
                <a:latin typeface="Arial" panose="020B0604020202020204" pitchFamily="34" charset="0"/>
                <a:cs typeface="Arial" panose="020B0604020202020204" pitchFamily="34" charset="0"/>
              </a:rPr>
              <a:t> asmenys pradėjo veiklą pagal verslo liudijimą.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3BFC6-493C-C09A-E91D-BA62D491C2B1}"/>
              </a:ext>
            </a:extLst>
          </p:cNvPr>
          <p:cNvSpPr txBox="1"/>
          <p:nvPr/>
        </p:nvSpPr>
        <p:spPr>
          <a:xfrm>
            <a:off x="1201158" y="1656077"/>
            <a:ext cx="469053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marR="3387"/>
            <a:r>
              <a:rPr lang="lt-LT" spc="150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lt-LT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m. Neringos sav.</a:t>
            </a:r>
            <a:r>
              <a:rPr lang="lt-LT" spc="7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įsidarbino</a:t>
            </a:r>
            <a:r>
              <a:rPr lang="lt-LT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142 </a:t>
            </a:r>
            <a:r>
              <a:rPr lang="lt-LT" spc="50" dirty="0">
                <a:latin typeface="Arial" panose="020B0604020202020204" pitchFamily="34" charset="0"/>
                <a:cs typeface="Arial" panose="020B0604020202020204" pitchFamily="34" charset="0"/>
              </a:rPr>
              <a:t>asmenys (</a:t>
            </a:r>
            <a:r>
              <a:rPr lang="lt-LT" b="1" spc="5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lt-LT" spc="50" dirty="0">
                <a:latin typeface="Arial" panose="020B0604020202020204" pitchFamily="34" charset="0"/>
                <a:cs typeface="Arial" panose="020B0604020202020204" pitchFamily="34" charset="0"/>
              </a:rPr>
              <a:t> terminuotai, </a:t>
            </a:r>
            <a:r>
              <a:rPr lang="lt-LT" b="1" spc="50" dirty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lang="lt-LT" spc="50" dirty="0">
                <a:latin typeface="Arial" panose="020B0604020202020204" pitchFamily="34" charset="0"/>
                <a:cs typeface="Arial" panose="020B0604020202020204" pitchFamily="34" charset="0"/>
              </a:rPr>
              <a:t> neterminuotai).</a:t>
            </a:r>
            <a:r>
              <a:rPr lang="lt-LT" spc="7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467" marR="3387"/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Daugiausiai</a:t>
            </a:r>
            <a:r>
              <a:rPr lang="lt-LT" spc="80" dirty="0">
                <a:latin typeface="Arial" panose="020B0604020202020204" pitchFamily="34" charset="0"/>
                <a:cs typeface="Arial" panose="020B0604020202020204" pitchFamily="34" charset="0"/>
              </a:rPr>
              <a:t> į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sidarbino</a:t>
            </a:r>
            <a:r>
              <a:rPr lang="lt-LT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pc="43" dirty="0">
                <a:latin typeface="Arial" panose="020B0604020202020204" pitchFamily="34" charset="0"/>
                <a:cs typeface="Arial" panose="020B0604020202020204" pitchFamily="34" charset="0"/>
              </a:rPr>
              <a:t>valytojais, barmenais, virėjais, administratoriais, apsaugos darbuotojais, barmenais padavėjais, laivų mechanikais, padavėjais, pardavėjais. </a:t>
            </a:r>
            <a:r>
              <a:rPr lang="lt-LT" b="1" spc="43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lt-LT" spc="43" dirty="0">
                <a:latin typeface="Arial" panose="020B0604020202020204" pitchFamily="34" charset="0"/>
                <a:cs typeface="Arial" panose="020B0604020202020204" pitchFamily="34" charset="0"/>
              </a:rPr>
              <a:t> asmenų pradėjo veiklą pagal verslo liudijimą.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aveikslėlis 10" descr="Paveikslėlis, kuriame yra laikrodis, iliustracija&#10;&#10;Dirbtinio intelekto sugeneruotas turinys gali būti neteisingas.">
            <a:extLst>
              <a:ext uri="{FF2B5EF4-FFF2-40B4-BE49-F238E27FC236}">
                <a16:creationId xmlns:a16="http://schemas.microsoft.com/office/drawing/2014/main" id="{A33BBD22-95AA-22E3-4482-10B19E2A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38" b="91190" l="3226" r="93629">
                        <a14:foregroundMark x1="85645" y1="10584" x2="83790" y2="30320"/>
                        <a14:foregroundMark x1="88306" y1="82723" x2="87419" y2="63959"/>
                        <a14:foregroundMark x1="62339" y1="91304" x2="60565" y2="73856"/>
                        <a14:foregroundMark x1="26452" y1="8810" x2="22581" y2="10069"/>
                        <a14:foregroundMark x1="17177" y1="8982" x2="11774" y2="9325"/>
                        <a14:foregroundMark x1="6855" y1="10240" x2="6855" y2="9153"/>
                        <a14:foregroundMark x1="18468" y1="8238" x2="14113" y2="9325"/>
                        <a14:foregroundMark x1="8468" y1="73455" x2="3306" y2="64931"/>
                        <a14:foregroundMark x1="3306" y1="64931" x2="3306" y2="27231"/>
                        <a14:foregroundMark x1="91048" y1="80892" x2="91048" y2="64130"/>
                        <a14:foregroundMark x1="93629" y1="55721" x2="83306" y2="53719"/>
                        <a14:foregroundMark x1="86694" y1="12815" x2="80000" y2="12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510582" y="1336120"/>
            <a:ext cx="3363608" cy="4741601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70FFE908-9BE0-4727-C1CB-046340EBA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1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57954"/>
              </p:ext>
            </p:extLst>
          </p:nvPr>
        </p:nvGraphicFramePr>
        <p:xfrm>
          <a:off x="437394" y="1688930"/>
          <a:ext cx="6323169" cy="4706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9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71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Savivaldybė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iš</a:t>
                      </a:r>
                      <a:r>
                        <a:rPr sz="18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viso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953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m. 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</a:t>
                      </a:r>
                      <a:r>
                        <a:rPr lang="lt-LT"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sz="18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ketv.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1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069" marB="0">
                    <a:lnL w="12700">
                      <a:solidFill>
                        <a:srgbClr val="A997F4"/>
                      </a:solidFill>
                      <a:prstDash val="solid"/>
                    </a:lnL>
                    <a:lnR w="12700">
                      <a:solidFill>
                        <a:srgbClr val="A997F4"/>
                      </a:solidFill>
                      <a:prstDash val="solid"/>
                    </a:lnR>
                    <a:lnT w="12700">
                      <a:solidFill>
                        <a:srgbClr val="A997F4"/>
                      </a:solidFill>
                      <a:prstDash val="solid"/>
                    </a:lnT>
                    <a:lnB w="12700">
                      <a:solidFill>
                        <a:srgbClr val="A997F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069" marB="0">
                    <a:lnL w="12700">
                      <a:solidFill>
                        <a:srgbClr val="A997F4"/>
                      </a:solidFill>
                      <a:prstDash val="solid"/>
                    </a:lnL>
                    <a:lnR w="12700">
                      <a:solidFill>
                        <a:srgbClr val="A997F4"/>
                      </a:solidFill>
                      <a:prstDash val="solid"/>
                    </a:lnR>
                    <a:lnT w="12700">
                      <a:solidFill>
                        <a:srgbClr val="A997F4"/>
                      </a:solidFill>
                      <a:prstDash val="solid"/>
                    </a:lnT>
                    <a:lnB w="12700">
                      <a:solidFill>
                        <a:srgbClr val="A997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neterminuotam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įdarbinimui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terminuotam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įdarbinimui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118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Klaipėdos</a:t>
                      </a:r>
                      <a:r>
                        <a:rPr sz="1800" spc="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4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118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0" spc="-9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Klaipėdos</a:t>
                      </a:r>
                      <a:r>
                        <a:rPr sz="1800" b="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</a:t>
                      </a:r>
                      <a:endParaRPr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4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118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Kretingos</a:t>
                      </a:r>
                      <a:r>
                        <a:rPr sz="18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4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118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Neringos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4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118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Palangos</a:t>
                      </a:r>
                      <a:r>
                        <a:rPr sz="1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118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1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Šilutės</a:t>
                      </a:r>
                      <a:r>
                        <a:rPr sz="18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118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Skuodo</a:t>
                      </a:r>
                      <a:r>
                        <a:rPr sz="18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118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Jurbarko</a:t>
                      </a:r>
                      <a:r>
                        <a:rPr sz="18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118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10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Pagėgių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118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1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Šilalės</a:t>
                      </a:r>
                      <a:r>
                        <a:rPr sz="1800" spc="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118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Tauragės</a:t>
                      </a:r>
                      <a:r>
                        <a:rPr sz="1800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118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1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Plungės</a:t>
                      </a:r>
                      <a:r>
                        <a:rPr sz="1800" spc="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118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Rietavo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F70A1E1-4B3B-BF06-6E92-9B853773EF96}"/>
              </a:ext>
            </a:extLst>
          </p:cNvPr>
          <p:cNvSpPr txBox="1"/>
          <p:nvPr/>
        </p:nvSpPr>
        <p:spPr>
          <a:xfrm>
            <a:off x="1" y="47838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Užregistruota laisvų darbo vietų Lietuvoje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2E8988E-1584-BE7F-DC1D-F634E282FB11}"/>
              </a:ext>
            </a:extLst>
          </p:cNvPr>
          <p:cNvSpPr txBox="1"/>
          <p:nvPr/>
        </p:nvSpPr>
        <p:spPr>
          <a:xfrm>
            <a:off x="7307857" y="1688930"/>
            <a:ext cx="4446749" cy="49192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467" marR="154101">
              <a:lnSpc>
                <a:spcPts val="1800"/>
              </a:lnSpc>
              <a:spcBef>
                <a:spcPts val="160"/>
              </a:spcBef>
            </a:pPr>
            <a:r>
              <a:rPr lang="lt-LT" b="1" spc="60" dirty="0">
                <a:latin typeface="Arial" panose="020B0604020202020204" pitchFamily="34" charset="0"/>
                <a:cs typeface="Arial" panose="020B0604020202020204" pitchFamily="34" charset="0"/>
              </a:rPr>
              <a:t>2024 m. </a:t>
            </a:r>
            <a:r>
              <a:rPr lang="lt-LT" spc="60" dirty="0">
                <a:latin typeface="Arial" panose="020B0604020202020204" pitchFamily="34" charset="0"/>
                <a:cs typeface="Arial" panose="020B0604020202020204" pitchFamily="34" charset="0"/>
              </a:rPr>
              <a:t>daugiausiai laisvų darbo vietų registruota aplinkos tvarkytojams, elektrikams, nedidelių pastatų statytojams, santechnikams, pagalbiniams įvairių darbų darbininkams, barmenams, suvirintojams, virėjams, pagalbiniams virtuvės darbininkams, slaugytojo padėjėjams, apdailos montuotojams, valytojams.</a:t>
            </a:r>
          </a:p>
          <a:p>
            <a:pPr marL="8467" marR="154101">
              <a:lnSpc>
                <a:spcPts val="1800"/>
              </a:lnSpc>
              <a:spcBef>
                <a:spcPts val="160"/>
              </a:spcBef>
            </a:pPr>
            <a:endParaRPr lang="lt-LT" spc="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marR="154101">
              <a:lnSpc>
                <a:spcPts val="1800"/>
              </a:lnSpc>
              <a:spcBef>
                <a:spcPts val="160"/>
              </a:spcBef>
            </a:pPr>
            <a:r>
              <a:rPr lang="lt-LT" b="1" spc="60" dirty="0">
                <a:latin typeface="Arial" panose="020B0604020202020204" pitchFamily="34" charset="0"/>
                <a:cs typeface="Arial" panose="020B0604020202020204" pitchFamily="34" charset="0"/>
              </a:rPr>
              <a:t>2025 m. sausio–spalio mėn. laikotarpiu </a:t>
            </a:r>
            <a:r>
              <a:rPr lang="lt-LT" spc="60" dirty="0">
                <a:latin typeface="Arial" panose="020B0604020202020204" pitchFamily="34" charset="0"/>
                <a:cs typeface="Arial" panose="020B0604020202020204" pitchFamily="34" charset="0"/>
              </a:rPr>
              <a:t>daugiausiai laisvų darbo vietų registruota elektrikams, parduotuvės kasininkams, santechnikams, suvirintojams, aplinkos tvarkytojams, nedidelių pastatų statytojams, virėjams, betono gaminių liejikams, pagalbiniams virtuvės darbininkams, vamzdynų montuotojams.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546FCA5-58F4-195E-0F72-D50CBD9A6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8f5d17-e9d1-49ce-9e28-72811dedc130">
      <Terms xmlns="http://schemas.microsoft.com/office/infopath/2007/PartnerControls"/>
    </lcf76f155ced4ddcb4097134ff3c332f>
    <Versijos_x0020_Nr_x002e_ xmlns="1f8f5d17-e9d1-49ce-9e28-72811dedc130"/>
    <_ip_UnifiedCompliancePolicyUIAction xmlns="http://schemas.microsoft.com/sharepoint/v3" xsi:nil="true"/>
    <_x012f_sakymo_x0020_Nr_x002e_ xmlns="1f8f5d17-e9d1-49ce-9e28-72811dedc130"/>
    <Paskutinis_x0020_atnaujinimas xmlns="1f8f5d17-e9d1-49ce-9e28-72811dedc130"/>
    <Atnaujininimo_x0020_data xmlns="1f8f5d17-e9d1-49ce-9e28-72811dedc130" xsi:nil="true"/>
    <_ip_UnifiedCompliancePolicyProperties xmlns="http://schemas.microsoft.com/sharepoint/v3" xsi:nil="true"/>
    <TaxCatchAll xmlns="0c0909dc-c1aa-41cf-8052-93173a1f0a6a" xsi:nil="true"/>
    <Proceso_x0161_eimininkas xmlns="1f8f5d17-e9d1-49ce-9e28-72811dedc130">
      <UserInfo>
        <DisplayName/>
        <AccountId xsi:nil="true"/>
        <AccountType/>
      </UserInfo>
    </Proceso_x0161_eimininka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42E34EA07638D64DAB992D941894DA72" ma:contentTypeVersion="22" ma:contentTypeDescription="Kurkite naują dokumentą." ma:contentTypeScope="" ma:versionID="332e69623a6aa1d82237cf05c0b70e8c">
  <xsd:schema xmlns:xsd="http://www.w3.org/2001/XMLSchema" xmlns:xs="http://www.w3.org/2001/XMLSchema" xmlns:p="http://schemas.microsoft.com/office/2006/metadata/properties" xmlns:ns1="http://schemas.microsoft.com/sharepoint/v3" xmlns:ns2="1f8f5d17-e9d1-49ce-9e28-72811dedc130" xmlns:ns3="0c0909dc-c1aa-41cf-8052-93173a1f0a6a" targetNamespace="http://schemas.microsoft.com/office/2006/metadata/properties" ma:root="true" ma:fieldsID="5cb3ea88cb1097c71c1d6c89ef357040" ns1:_="" ns2:_="" ns3:_="">
    <xsd:import namespace="http://schemas.microsoft.com/sharepoint/v3"/>
    <xsd:import namespace="1f8f5d17-e9d1-49ce-9e28-72811dedc130"/>
    <xsd:import namespace="0c0909dc-c1aa-41cf-8052-93173a1f0a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Atnaujininimo_x0020_data" minOccurs="0"/>
                <xsd:element ref="ns2:Paskutinis_x0020_atnaujinimas"/>
                <xsd:element ref="ns2:_x012f_sakymo_x0020_Nr_x002e_"/>
                <xsd:element ref="ns2:Versijos_x0020_Nr_x002e_"/>
                <xsd:element ref="ns2:MediaServiceObjectDetectorVersions" minOccurs="0"/>
                <xsd:element ref="ns2:MediaServiceSearchProperties" minOccurs="0"/>
                <xsd:element ref="ns2:Proceso_x0161_eimininka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Bendrosios atitikties strategijos ypatybė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Bendrosios atitikties strategijos UI veiksmas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f5d17-e9d1-49ce-9e28-72811dedc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b4d3471d-eaa1-4b99-a173-1cddcdf6a8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tnaujininimo_x0020_data" ma:index="23" nillable="true" ma:displayName="Atnaujininimo data" ma:description="Nurodoma proceso atnaujinimo data" ma:format="DateOnly" ma:internalName="Atnaujininimo_x0020_data">
      <xsd:simpleType>
        <xsd:restriction base="dms:DateTime"/>
      </xsd:simpleType>
    </xsd:element>
    <xsd:element name="Paskutinis_x0020_atnaujinimas" ma:index="24" ma:displayName="Paskutinis atnaujinimas" ma:description="Skiltyje numatomas paskutinė dokumento atnaujinimo data" ma:format="DateOnly" ma:internalName="Paskutinis_x0020_atnaujinimas">
      <xsd:simpleType>
        <xsd:restriction base="dms:DateTime"/>
      </xsd:simpleType>
    </xsd:element>
    <xsd:element name="_x012f_sakymo_x0020_Nr_x002e_" ma:index="25" ma:displayName="įsakymo Nr." ma:internalName="_x012f_sakymo_x0020_Nr_x002e_">
      <xsd:simpleType>
        <xsd:restriction base="dms:Text">
          <xsd:maxLength value="255"/>
        </xsd:restriction>
      </xsd:simpleType>
    </xsd:element>
    <xsd:element name="Versijos_x0020_Nr_x002e_" ma:index="26" ma:displayName="Versijos Nr." ma:description="Skaičius skiltyje nurodo versijos eiliškumą" ma:format="Dropdown" ma:internalName="Versijos_x0020_Nr_x002e_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roceso_x0161_eimininkas" ma:index="29" nillable="true" ma:displayName="Proceso šeimininkas" ma:format="Dropdown" ma:list="UserInfo" ma:SharePointGroup="0" ma:internalName="Proceso_x0161_eimininka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909dc-c1aa-41cf-8052-93173a1f0a6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e291401-c887-4d14-b84b-666203be14a5}" ma:internalName="TaxCatchAll" ma:showField="CatchAllData" ma:web="0c0909dc-c1aa-41cf-8052-93173a1f0a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0B5F92-C45E-4873-B48D-13BD1478E440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sharepoint/v3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c0909dc-c1aa-41cf-8052-93173a1f0a6a"/>
    <ds:schemaRef ds:uri="1f8f5d17-e9d1-49ce-9e28-72811dedc13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2DC4DB9-5698-47D4-A49D-470D9C3245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f8f5d17-e9d1-49ce-9e28-72811dedc130"/>
    <ds:schemaRef ds:uri="0c0909dc-c1aa-41cf-8052-93173a1f0a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9044BC-6D40-48D3-90D3-A7DED53BB76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6ad46dd-f7c7-43aa-9c22-1b7ad782ac3b}" enabled="1" method="Privileged" siteId="{ba0f5621-abfd-470f-adc9-da21d4cc182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11147</TotalTime>
  <Words>619</Words>
  <Application>Microsoft Office PowerPoint</Application>
  <PresentationFormat>Plačiaekranė</PresentationFormat>
  <Paragraphs>145</Paragraphs>
  <Slides>13</Slides>
  <Notes>9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8" baseType="lpstr">
      <vt:lpstr>Meiryo</vt:lpstr>
      <vt:lpstr>Arial</vt:lpstr>
      <vt:lpstr>Calibri</vt:lpstr>
      <vt:lpstr>Calibri Light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Užimtumo tarnyboje registruotų Neringos sav. bedarbių portretas 2025-11</vt:lpstr>
      <vt:lpstr>„PowerPoint“ pateiktis</vt:lpstr>
      <vt:lpstr>„PowerPoint“ pateiktis</vt:lpstr>
      <vt:lpstr>Įsidarbinimas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Klaudija Klusaitė</dc:creator>
  <cp:lastModifiedBy>Jurgita Petraitienė</cp:lastModifiedBy>
  <cp:revision>49</cp:revision>
  <dcterms:created xsi:type="dcterms:W3CDTF">2023-09-24T10:00:07Z</dcterms:created>
  <dcterms:modified xsi:type="dcterms:W3CDTF">2025-11-12T09:25:00Z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0x01010042E34EA07638D64DAB992D941894DA72</vt:lpwstr>
  </property>
  <property fmtid="{D5CDD505-2E9C-101B-9397-08002B2CF9AE}" pid="3" name="MediaServiceImageTags">
    <vt:lpwstr/>
  </property>
</Properties>
</file>